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77" r:id="rId3"/>
    <p:sldId id="297" r:id="rId4"/>
    <p:sldId id="298" r:id="rId5"/>
    <p:sldId id="299" r:id="rId6"/>
    <p:sldId id="257" r:id="rId7"/>
    <p:sldId id="258" r:id="rId8"/>
    <p:sldId id="259" r:id="rId9"/>
    <p:sldId id="260" r:id="rId10"/>
    <p:sldId id="261" r:id="rId11"/>
    <p:sldId id="263" r:id="rId12"/>
    <p:sldId id="264" r:id="rId13"/>
    <p:sldId id="265" r:id="rId14"/>
    <p:sldId id="275" r:id="rId15"/>
    <p:sldId id="301" r:id="rId16"/>
    <p:sldId id="300" r:id="rId17"/>
    <p:sldId id="262" r:id="rId18"/>
    <p:sldId id="278" r:id="rId19"/>
    <p:sldId id="266" r:id="rId20"/>
    <p:sldId id="276" r:id="rId21"/>
    <p:sldId id="267" r:id="rId22"/>
    <p:sldId id="268" r:id="rId23"/>
    <p:sldId id="269" r:id="rId24"/>
    <p:sldId id="270" r:id="rId25"/>
    <p:sldId id="272" r:id="rId26"/>
    <p:sldId id="273" r:id="rId27"/>
    <p:sldId id="274" r:id="rId28"/>
    <p:sldId id="279" r:id="rId29"/>
    <p:sldId id="294" r:id="rId30"/>
    <p:sldId id="280" r:id="rId31"/>
    <p:sldId id="281" r:id="rId32"/>
    <p:sldId id="282" r:id="rId33"/>
    <p:sldId id="283" r:id="rId34"/>
    <p:sldId id="284" r:id="rId35"/>
    <p:sldId id="285" r:id="rId36"/>
    <p:sldId id="295" r:id="rId37"/>
    <p:sldId id="286" r:id="rId38"/>
    <p:sldId id="287" r:id="rId39"/>
    <p:sldId id="288" r:id="rId40"/>
    <p:sldId id="289" r:id="rId41"/>
    <p:sldId id="290" r:id="rId42"/>
    <p:sldId id="291" r:id="rId43"/>
    <p:sldId id="296" r:id="rId44"/>
    <p:sldId id="292" r:id="rId45"/>
    <p:sldId id="293"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5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1D65316E-E95C-4849-81A0-56A5345ACA61}" type="datetimeFigureOut">
              <a:rPr lang="en-US" smtClean="0"/>
              <a:pPr/>
              <a:t>10/28/2015</a:t>
            </a:fld>
            <a:endParaRPr lang="en-US"/>
          </a:p>
        </p:txBody>
      </p:sp>
      <p:sp>
        <p:nvSpPr>
          <p:cNvPr id="5" name="Footer Placeholder 4"/>
          <p:cNvSpPr>
            <a:spLocks noGrp="1"/>
          </p:cNvSpPr>
          <p:nvPr>
            <p:ph type="ftr" sz="quarter" idx="11"/>
          </p:nvPr>
        </p:nvSpPr>
        <p:spPr>
          <a:xfrm>
            <a:off x="3962399" y="5870575"/>
            <a:ext cx="4893958" cy="377825"/>
          </a:xfrm>
        </p:spPr>
        <p:txBody>
          <a:bodyPr/>
          <a:lstStyle/>
          <a:p>
            <a:endParaRPr lang="en-US"/>
          </a:p>
        </p:txBody>
      </p:sp>
      <p:sp>
        <p:nvSpPr>
          <p:cNvPr id="6" name="Slide Number Placeholder 5"/>
          <p:cNvSpPr>
            <a:spLocks noGrp="1"/>
          </p:cNvSpPr>
          <p:nvPr>
            <p:ph type="sldNum" sz="quarter" idx="12"/>
          </p:nvPr>
        </p:nvSpPr>
        <p:spPr>
          <a:xfrm>
            <a:off x="10608958" y="5870575"/>
            <a:ext cx="551167" cy="377825"/>
          </a:xfrm>
        </p:spPr>
        <p:txBody>
          <a:bodyPr/>
          <a:lstStyle/>
          <a:p>
            <a:fld id="{2543B81D-F08E-4650-B56E-3FC74B34A286}" type="slidenum">
              <a:rPr lang="en-US" smtClean="0"/>
              <a:pPr/>
              <a:t>‹#›</a:t>
            </a:fld>
            <a:endParaRPr lang="en-US"/>
          </a:p>
        </p:txBody>
      </p:sp>
    </p:spTree>
    <p:extLst>
      <p:ext uri="{BB962C8B-B14F-4D97-AF65-F5344CB8AC3E}">
        <p14:creationId xmlns:p14="http://schemas.microsoft.com/office/powerpoint/2010/main" val="221012167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65316E-E95C-4849-81A0-56A5345ACA61}" type="datetimeFigureOut">
              <a:rPr lang="en-US" smtClean="0"/>
              <a:pPr/>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3B81D-F08E-4650-B56E-3FC74B34A286}" type="slidenum">
              <a:rPr lang="en-US" smtClean="0"/>
              <a:pPr/>
              <a:t>‹#›</a:t>
            </a:fld>
            <a:endParaRPr lang="en-US"/>
          </a:p>
        </p:txBody>
      </p:sp>
    </p:spTree>
    <p:extLst>
      <p:ext uri="{BB962C8B-B14F-4D97-AF65-F5344CB8AC3E}">
        <p14:creationId xmlns:p14="http://schemas.microsoft.com/office/powerpoint/2010/main" val="3815128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65316E-E95C-4849-81A0-56A5345ACA61}"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3B81D-F08E-4650-B56E-3FC74B34A286}" type="slidenum">
              <a:rPr lang="en-US" smtClean="0"/>
              <a:pPr/>
              <a:t>‹#›</a:t>
            </a:fld>
            <a:endParaRPr lang="en-US"/>
          </a:p>
        </p:txBody>
      </p:sp>
    </p:spTree>
    <p:extLst>
      <p:ext uri="{BB962C8B-B14F-4D97-AF65-F5344CB8AC3E}">
        <p14:creationId xmlns:p14="http://schemas.microsoft.com/office/powerpoint/2010/main" val="1815472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65316E-E95C-4849-81A0-56A5345ACA61}"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3B81D-F08E-4650-B56E-3FC74B34A286}" type="slidenum">
              <a:rPr lang="en-US" smtClean="0"/>
              <a:pPr/>
              <a:t>‹#›</a:t>
            </a:fld>
            <a:endParaRPr lang="en-US"/>
          </a:p>
        </p:txBody>
      </p:sp>
    </p:spTree>
    <p:extLst>
      <p:ext uri="{BB962C8B-B14F-4D97-AF65-F5344CB8AC3E}">
        <p14:creationId xmlns:p14="http://schemas.microsoft.com/office/powerpoint/2010/main" val="597918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65316E-E95C-4849-81A0-56A5345ACA61}"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3B81D-F08E-4650-B56E-3FC74B34A286}" type="slidenum">
              <a:rPr lang="en-US" smtClean="0"/>
              <a:pPr/>
              <a:t>‹#›</a:t>
            </a:fld>
            <a:endParaRPr lang="en-US"/>
          </a:p>
        </p:txBody>
      </p:sp>
    </p:spTree>
    <p:extLst>
      <p:ext uri="{BB962C8B-B14F-4D97-AF65-F5344CB8AC3E}">
        <p14:creationId xmlns:p14="http://schemas.microsoft.com/office/powerpoint/2010/main" val="9873297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65316E-E95C-4849-81A0-56A5345ACA61}"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3B81D-F08E-4650-B56E-3FC74B34A286}" type="slidenum">
              <a:rPr lang="en-US" smtClean="0"/>
              <a:pPr/>
              <a:t>‹#›</a:t>
            </a:fld>
            <a:endParaRPr lang="en-US"/>
          </a:p>
        </p:txBody>
      </p:sp>
    </p:spTree>
    <p:extLst>
      <p:ext uri="{BB962C8B-B14F-4D97-AF65-F5344CB8AC3E}">
        <p14:creationId xmlns:p14="http://schemas.microsoft.com/office/powerpoint/2010/main" val="2877083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65316E-E95C-4849-81A0-56A5345ACA61}"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3B81D-F08E-4650-B56E-3FC74B34A286}" type="slidenum">
              <a:rPr lang="en-US" smtClean="0"/>
              <a:pPr/>
              <a:t>‹#›</a:t>
            </a:fld>
            <a:endParaRPr lang="en-US"/>
          </a:p>
        </p:txBody>
      </p:sp>
    </p:spTree>
    <p:extLst>
      <p:ext uri="{BB962C8B-B14F-4D97-AF65-F5344CB8AC3E}">
        <p14:creationId xmlns:p14="http://schemas.microsoft.com/office/powerpoint/2010/main" val="36351887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65316E-E95C-4849-81A0-56A5345ACA61}"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3B81D-F08E-4650-B56E-3FC74B34A286}" type="slidenum">
              <a:rPr lang="en-US" smtClean="0"/>
              <a:pPr/>
              <a:t>‹#›</a:t>
            </a:fld>
            <a:endParaRPr lang="en-US"/>
          </a:p>
        </p:txBody>
      </p:sp>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799332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65316E-E95C-4849-81A0-56A5345ACA61}"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3B81D-F08E-4650-B56E-3FC74B34A286}" type="slidenum">
              <a:rPr lang="en-US" smtClean="0"/>
              <a:pPr/>
              <a:t>‹#›</a:t>
            </a:fld>
            <a:endParaRPr lang="en-US"/>
          </a:p>
        </p:txBody>
      </p:sp>
    </p:spTree>
    <p:extLst>
      <p:ext uri="{BB962C8B-B14F-4D97-AF65-F5344CB8AC3E}">
        <p14:creationId xmlns:p14="http://schemas.microsoft.com/office/powerpoint/2010/main" val="38140428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65316E-E95C-4849-81A0-56A5345ACA61}"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3B81D-F08E-4650-B56E-3FC74B34A286}" type="slidenum">
              <a:rPr lang="en-US" smtClean="0"/>
              <a:pPr/>
              <a:t>‹#›</a:t>
            </a:fld>
            <a:endParaRPr lang="en-US"/>
          </a:p>
        </p:txBody>
      </p:sp>
    </p:spTree>
    <p:extLst>
      <p:ext uri="{BB962C8B-B14F-4D97-AF65-F5344CB8AC3E}">
        <p14:creationId xmlns:p14="http://schemas.microsoft.com/office/powerpoint/2010/main" val="34755004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65316E-E95C-4849-81A0-56A5345ACA61}" type="datetimeFigureOut">
              <a:rPr lang="en-US" smtClean="0"/>
              <a:pPr/>
              <a:t>10/28/2015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43B81D-F08E-4650-B56E-3FC74B34A286}" type="slidenum">
              <a:rPr lang="en-US" smtClean="0"/>
              <a:pPr/>
              <a:t>‹#›</a:t>
            </a:fld>
            <a:endParaRPr lang="en-US"/>
          </a:p>
        </p:txBody>
      </p:sp>
    </p:spTree>
    <p:extLst>
      <p:ext uri="{BB962C8B-B14F-4D97-AF65-F5344CB8AC3E}">
        <p14:creationId xmlns:p14="http://schemas.microsoft.com/office/powerpoint/2010/main" val="846017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65316E-E95C-4849-81A0-56A5345ACA61}" type="datetimeFigureOut">
              <a:rPr lang="en-US" smtClean="0"/>
              <a:pPr/>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3B81D-F08E-4650-B56E-3FC74B34A286}" type="slidenum">
              <a:rPr lang="en-US" smtClean="0"/>
              <a:pPr/>
              <a:t>‹#›</a:t>
            </a:fld>
            <a:endParaRPr lang="en-US"/>
          </a:p>
        </p:txBody>
      </p:sp>
    </p:spTree>
    <p:extLst>
      <p:ext uri="{BB962C8B-B14F-4D97-AF65-F5344CB8AC3E}">
        <p14:creationId xmlns:p14="http://schemas.microsoft.com/office/powerpoint/2010/main" val="3737505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65316E-E95C-4849-81A0-56A5345ACA61}" type="datetimeFigureOut">
              <a:rPr lang="en-US" smtClean="0"/>
              <a:pPr/>
              <a:t>10/28/2015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543B81D-F08E-4650-B56E-3FC74B34A286}" type="slidenum">
              <a:rPr lang="en-US" smtClean="0"/>
              <a:pPr/>
              <a:t>‹#›</a:t>
            </a:fld>
            <a:endParaRPr lang="en-US"/>
          </a:p>
        </p:txBody>
      </p:sp>
    </p:spTree>
    <p:extLst>
      <p:ext uri="{BB962C8B-B14F-4D97-AF65-F5344CB8AC3E}">
        <p14:creationId xmlns:p14="http://schemas.microsoft.com/office/powerpoint/2010/main" val="18700811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65316E-E95C-4849-81A0-56A5345ACA61}" type="datetimeFigureOut">
              <a:rPr lang="en-US" smtClean="0"/>
              <a:pPr/>
              <a:t>10/28/2015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543B81D-F08E-4650-B56E-3FC74B34A286}" type="slidenum">
              <a:rPr lang="en-US" smtClean="0"/>
              <a:pPr/>
              <a:t>‹#›</a:t>
            </a:fld>
            <a:endParaRPr lang="en-US"/>
          </a:p>
        </p:txBody>
      </p:sp>
    </p:spTree>
    <p:extLst>
      <p:ext uri="{BB962C8B-B14F-4D97-AF65-F5344CB8AC3E}">
        <p14:creationId xmlns:p14="http://schemas.microsoft.com/office/powerpoint/2010/main" val="12381897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1D65316E-E95C-4849-81A0-56A5345ACA61}" type="datetimeFigureOut">
              <a:rPr lang="en-US" smtClean="0"/>
              <a:pPr/>
              <a:t>10/28/2015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543B81D-F08E-4650-B56E-3FC74B34A286}" type="slidenum">
              <a:rPr lang="en-US" smtClean="0"/>
              <a:pPr/>
              <a:t>‹#›</a:t>
            </a:fld>
            <a:endParaRPr lang="en-US"/>
          </a:p>
        </p:txBody>
      </p:sp>
    </p:spTree>
    <p:extLst>
      <p:ext uri="{BB962C8B-B14F-4D97-AF65-F5344CB8AC3E}">
        <p14:creationId xmlns:p14="http://schemas.microsoft.com/office/powerpoint/2010/main" val="10928508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65316E-E95C-4849-81A0-56A5345ACA61}" type="datetimeFigureOut">
              <a:rPr lang="en-US" smtClean="0"/>
              <a:pPr/>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3B81D-F08E-4650-B56E-3FC74B34A286}" type="slidenum">
              <a:rPr lang="en-US" smtClean="0"/>
              <a:pPr/>
              <a:t>‹#›</a:t>
            </a:fld>
            <a:endParaRPr lang="en-US"/>
          </a:p>
        </p:txBody>
      </p:sp>
    </p:spTree>
    <p:extLst>
      <p:ext uri="{BB962C8B-B14F-4D97-AF65-F5344CB8AC3E}">
        <p14:creationId xmlns:p14="http://schemas.microsoft.com/office/powerpoint/2010/main" val="1892902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65316E-E95C-4849-81A0-56A5345ACA61}" type="datetimeFigureOut">
              <a:rPr lang="en-US" smtClean="0"/>
              <a:pPr/>
              <a:t>10/28/2015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543B81D-F08E-4650-B56E-3FC74B34A286}" type="slidenum">
              <a:rPr lang="en-US" smtClean="0"/>
              <a:pPr/>
              <a:t>‹#›</a:t>
            </a:fld>
            <a:endParaRPr lang="en-US"/>
          </a:p>
        </p:txBody>
      </p:sp>
    </p:spTree>
    <p:extLst>
      <p:ext uri="{BB962C8B-B14F-4D97-AF65-F5344CB8AC3E}">
        <p14:creationId xmlns:p14="http://schemas.microsoft.com/office/powerpoint/2010/main" val="1536694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65316E-E95C-4849-81A0-56A5345ACA61}" type="datetimeFigureOut">
              <a:rPr lang="en-US" smtClean="0"/>
              <a:pPr/>
              <a:t>10/28/2015</a:t>
            </a:fld>
            <a:endParaRPr lang="en-US"/>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543B81D-F08E-4650-B56E-3FC74B34A286}" type="slidenum">
              <a:rPr lang="en-US" smtClean="0"/>
              <a:pPr/>
              <a:t>‹#›</a:t>
            </a:fld>
            <a:endParaRPr lang="en-US"/>
          </a:p>
        </p:txBody>
      </p:sp>
    </p:spTree>
    <p:extLst>
      <p:ext uri="{BB962C8B-B14F-4D97-AF65-F5344CB8AC3E}">
        <p14:creationId xmlns:p14="http://schemas.microsoft.com/office/powerpoint/2010/main" val="790354010"/>
      </p:ext>
    </p:extLst>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4.jpeg"/><Relationship Id="rId2" Type="http://schemas.openxmlformats.org/officeDocument/2006/relationships/hyperlink" Target="http://www.google.com/url?sa=i&amp;rct=j&amp;q=2nd+amendment&amp;source=images&amp;cd=&amp;cad=rja&amp;uact=8&amp;docid=X55uD6_AXOnDuM&amp;tbnid=qxsb2AwbBKm5cM:&amp;ved=0CAcQjRw&amp;url=http://bearingarms.com/new-jersey-newspapers-call-mandatory-gun-confiscation/&amp;ei=rsw2VLHtFM7wgwSXvoH4Dg&amp;bvm=bv.76943099,d.eXY&amp;psig=AFQjCNHa0Eol6Vm9EyH9zTaYITK7wOotCA&amp;ust=1412963841654141" TargetMode="External"/><Relationship Id="rId1" Type="http://schemas.openxmlformats.org/officeDocument/2006/relationships/slideLayout" Target="../slideLayouts/slideLayout2.xml"/><Relationship Id="rId6" Type="http://schemas.openxmlformats.org/officeDocument/2006/relationships/hyperlink" Target="http://www.google.com/url?sa=i&amp;rct=j&amp;q=4th%20amendment&amp;source=images&amp;cd=&amp;cad=rja&amp;uact=8&amp;docid=Pmg1AEXcAw9MuM&amp;tbnid=qtUVaACg57lZpM:&amp;ved=0CAcQjRw&amp;url=https://civilrightsandwrongs.wordpress.com/category/constitutional-law/4th-amendment/&amp;ei=XM02VPPgHYbzgwTHj4KgDw&amp;bvm=bv.76943099,bs.1,d.eXY&amp;psig=AFQjCNGH8RetYfZv8nyO1UDjB40Gfd4oKg&amp;ust=1412964059158976" TargetMode="External"/><Relationship Id="rId5" Type="http://schemas.openxmlformats.org/officeDocument/2006/relationships/image" Target="../media/image13.jpeg"/><Relationship Id="rId4" Type="http://schemas.openxmlformats.org/officeDocument/2006/relationships/hyperlink" Target="http://www.google.com/url?sa=i&amp;rct=j&amp;q=3rd+amendment&amp;source=images&amp;cd=&amp;cad=rja&amp;uact=8&amp;docid=008C6QuVmO5D3M&amp;tbnid=5n4jFbqf_9OBJM:&amp;ved=0CAcQjRw&amp;url=http://pastormattblog.com/2012/12/23/reading-through-the-constitution-the-third-amendment/&amp;ei=Cs02VLnkIpLGgwSY9oKwBg&amp;bvm=bv.76943099,d.eXY&amp;psig=AFQjCNEQv4Cz3cdNdm3KoYAKdnj2momCHQ&amp;ust=1412963953467129"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36755" y="239050"/>
            <a:ext cx="7621533" cy="1628018"/>
          </a:xfrm>
        </p:spPr>
        <p:txBody>
          <a:bodyPr>
            <a:normAutofit/>
          </a:bodyPr>
          <a:lstStyle/>
          <a:p>
            <a:r>
              <a:rPr lang="en-US" sz="4400" dirty="0" smtClean="0"/>
              <a:t>Chapter 5: The bill of Rights and civil liberties</a:t>
            </a:r>
            <a:endParaRPr lang="en-US" sz="4400" dirty="0"/>
          </a:p>
        </p:txBody>
      </p:sp>
      <p:sp>
        <p:nvSpPr>
          <p:cNvPr id="3" name="Subtitle 2"/>
          <p:cNvSpPr>
            <a:spLocks noGrp="1"/>
          </p:cNvSpPr>
          <p:nvPr>
            <p:ph type="subTitle" idx="1"/>
          </p:nvPr>
        </p:nvSpPr>
        <p:spPr>
          <a:xfrm>
            <a:off x="4764569" y="1867068"/>
            <a:ext cx="7197726" cy="1405467"/>
          </a:xfrm>
        </p:spPr>
        <p:txBody>
          <a:bodyPr/>
          <a:lstStyle/>
          <a:p>
            <a:r>
              <a:rPr lang="en-US" dirty="0" smtClean="0"/>
              <a:t>Mr</a:t>
            </a:r>
            <a:r>
              <a:rPr lang="en-US" dirty="0" smtClean="0"/>
              <a:t>s. </a:t>
            </a:r>
            <a:r>
              <a:rPr lang="en-US" smtClean="0"/>
              <a:t>gillespie</a:t>
            </a:r>
            <a:endParaRPr lang="en-US" dirty="0" smtClean="0"/>
          </a:p>
          <a:p>
            <a:r>
              <a:rPr lang="en-US" dirty="0" smtClean="0"/>
              <a:t>Civics 7</a:t>
            </a:r>
            <a:r>
              <a:rPr lang="en-US" baseline="30000" dirty="0" smtClean="0"/>
              <a:t>th</a:t>
            </a:r>
            <a:r>
              <a:rPr lang="en-US" dirty="0" smtClean="0"/>
              <a:t> Grade</a:t>
            </a:r>
          </a:p>
        </p:txBody>
      </p:sp>
      <p:pic>
        <p:nvPicPr>
          <p:cNvPr id="4" name="Picture 2" descr="http://www.westernjournalism.com/wp-content/uploads/2013/04/Obama-Exercising-Bill-Of-Rights-S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825143">
            <a:off x="1499240" y="2015132"/>
            <a:ext cx="5219700" cy="441007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9288096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New Hope in a new century</a:t>
            </a:r>
            <a:endParaRPr lang="en-US" dirty="0"/>
          </a:p>
        </p:txBody>
      </p:sp>
      <p:sp>
        <p:nvSpPr>
          <p:cNvPr id="6" name="Content Placeholder 5"/>
          <p:cNvSpPr>
            <a:spLocks noGrp="1"/>
          </p:cNvSpPr>
          <p:nvPr>
            <p:ph idx="1"/>
          </p:nvPr>
        </p:nvSpPr>
        <p:spPr>
          <a:xfrm>
            <a:off x="267789" y="1828559"/>
            <a:ext cx="11506199" cy="3649133"/>
          </a:xfrm>
        </p:spPr>
        <p:txBody>
          <a:bodyPr>
            <a:normAutofit/>
          </a:bodyPr>
          <a:lstStyle/>
          <a:p>
            <a:r>
              <a:rPr lang="en-US" sz="2000" dirty="0" smtClean="0"/>
              <a:t>In the early 1900s, </a:t>
            </a:r>
            <a:r>
              <a:rPr lang="en-US" sz="2000" b="1" u="sng" dirty="0" smtClean="0"/>
              <a:t>two</a:t>
            </a:r>
            <a:r>
              <a:rPr lang="en-US" sz="2000" dirty="0" smtClean="0"/>
              <a:t> groups advanced the Court’s application of the 14</a:t>
            </a:r>
            <a:r>
              <a:rPr lang="en-US" sz="2000" baseline="30000" dirty="0" smtClean="0"/>
              <a:t>th</a:t>
            </a:r>
            <a:r>
              <a:rPr lang="en-US" sz="2000" dirty="0" smtClean="0"/>
              <a:t> Amendment.</a:t>
            </a:r>
          </a:p>
          <a:p>
            <a:pPr marL="800100" lvl="1" indent="-342900">
              <a:buFont typeface="+mj-lt"/>
              <a:buAutoNum type="arabicPeriod"/>
            </a:pPr>
            <a:r>
              <a:rPr lang="en-US" sz="2000" dirty="0" smtClean="0"/>
              <a:t>National Association for the Advancement of Colored People (NAACP) - Focused on civil rights (segregation laws).</a:t>
            </a:r>
          </a:p>
          <a:p>
            <a:pPr marL="800100" lvl="1" indent="-342900">
              <a:buFont typeface="+mj-lt"/>
              <a:buAutoNum type="arabicPeriod"/>
            </a:pPr>
            <a:r>
              <a:rPr lang="en-US" sz="2000" dirty="0" smtClean="0"/>
              <a:t>American Civil Liberties Union (ACLU) - Focused on civil liberties (such as the freedom of speech).</a:t>
            </a:r>
          </a:p>
          <a:p>
            <a:pPr marL="457200" lvl="1" indent="0">
              <a:buNone/>
            </a:pPr>
            <a:endParaRPr lang="en-US" sz="2000" dirty="0"/>
          </a:p>
          <a:p>
            <a:pPr marL="457200" lvl="1" indent="0">
              <a:buNone/>
            </a:pPr>
            <a:endParaRPr lang="en-US" sz="2000" dirty="0" smtClean="0"/>
          </a:p>
          <a:p>
            <a:pPr marL="457200" lvl="1" indent="0">
              <a:buNone/>
            </a:pPr>
            <a:endParaRPr lang="en-US" sz="2000" dirty="0"/>
          </a:p>
          <a:p>
            <a:pPr marL="457200" lvl="1" indent="0">
              <a:buNone/>
            </a:pPr>
            <a:endParaRPr lang="en-US" sz="2000" dirty="0" smtClean="0"/>
          </a:p>
        </p:txBody>
      </p:sp>
      <p:pic>
        <p:nvPicPr>
          <p:cNvPr id="3086" name="Picture 14" descr="https://pbs.twimg.com/profile_images/1232881330/naacp_logo_f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81344" y="3966633"/>
            <a:ext cx="2729293" cy="22980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3088" name="Picture 16" descr="http://www.lifenews.com/wp-content/uploads/2013/05/aclu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96476" y="3966633"/>
            <a:ext cx="2298064" cy="229806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0488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74469"/>
            <a:ext cx="10131425" cy="1456267"/>
          </a:xfrm>
        </p:spPr>
        <p:txBody>
          <a:bodyPr/>
          <a:lstStyle/>
          <a:p>
            <a:r>
              <a:rPr lang="en-US" dirty="0" smtClean="0"/>
              <a:t>New Hope in a new century </a:t>
            </a:r>
            <a:endParaRPr lang="en-US" dirty="0"/>
          </a:p>
        </p:txBody>
      </p:sp>
      <p:sp>
        <p:nvSpPr>
          <p:cNvPr id="3" name="Content Placeholder 2"/>
          <p:cNvSpPr>
            <a:spLocks noGrp="1"/>
          </p:cNvSpPr>
          <p:nvPr>
            <p:ph idx="1"/>
          </p:nvPr>
        </p:nvSpPr>
        <p:spPr>
          <a:xfrm>
            <a:off x="698864" y="1802674"/>
            <a:ext cx="11175273" cy="4885509"/>
          </a:xfrm>
        </p:spPr>
        <p:txBody>
          <a:bodyPr>
            <a:normAutofit/>
          </a:bodyPr>
          <a:lstStyle/>
          <a:p>
            <a:r>
              <a:rPr lang="en-US" sz="2400" b="1" i="1" dirty="0" smtClean="0"/>
              <a:t>Abrams v. United States</a:t>
            </a:r>
            <a:r>
              <a:rPr lang="en-US" sz="2400" dirty="0" smtClean="0"/>
              <a:t> (1919) – the Court concluded that the language in leaflets handed out by a group of Russian-born political activists posed a “clear and present danger” to American society.</a:t>
            </a:r>
          </a:p>
          <a:p>
            <a:pPr lvl="1"/>
            <a:r>
              <a:rPr lang="en-US" sz="2400" dirty="0" smtClean="0"/>
              <a:t>However, this decision contained a very important </a:t>
            </a:r>
            <a:r>
              <a:rPr lang="en-US" sz="2400" b="1" u="sng" dirty="0" smtClean="0"/>
              <a:t>dissent</a:t>
            </a:r>
            <a:r>
              <a:rPr lang="en-US" sz="2400" dirty="0" smtClean="0"/>
              <a:t>  from Justice Holmes (Judge) – he stated that “Clear and present danger” arguments should only be applied in cases where public safety was actually at risk. “Only an emergency”, he wrote, “warrants making any exception to the sweeping command, ‘Congress shall make no law abridging the freedom of speech.’”</a:t>
            </a:r>
          </a:p>
          <a:p>
            <a:pPr lvl="1"/>
            <a:r>
              <a:rPr lang="en-US" sz="2400" dirty="0" smtClean="0"/>
              <a:t>This dissent would later influence the Court to take a more protective stance on free speech.</a:t>
            </a:r>
          </a:p>
          <a:p>
            <a:pPr marL="457200" lvl="1" indent="0">
              <a:buNone/>
            </a:pPr>
            <a:endParaRPr lang="en-US" sz="2400" dirty="0"/>
          </a:p>
        </p:txBody>
      </p:sp>
    </p:spTree>
    <p:extLst>
      <p:ext uri="{BB962C8B-B14F-4D97-AF65-F5344CB8AC3E}">
        <p14:creationId xmlns:p14="http://schemas.microsoft.com/office/powerpoint/2010/main" val="117514187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131" y="296092"/>
            <a:ext cx="11956869" cy="1456267"/>
          </a:xfrm>
        </p:spPr>
        <p:txBody>
          <a:bodyPr/>
          <a:lstStyle/>
          <a:p>
            <a:r>
              <a:rPr lang="en-US" dirty="0" smtClean="0"/>
              <a:t>Incorporation: applying the bill of rights to the states</a:t>
            </a:r>
            <a:endParaRPr lang="en-US" dirty="0"/>
          </a:p>
        </p:txBody>
      </p:sp>
      <p:sp>
        <p:nvSpPr>
          <p:cNvPr id="3" name="Content Placeholder 2"/>
          <p:cNvSpPr>
            <a:spLocks noGrp="1"/>
          </p:cNvSpPr>
          <p:nvPr>
            <p:ph idx="1"/>
          </p:nvPr>
        </p:nvSpPr>
        <p:spPr>
          <a:xfrm>
            <a:off x="378823" y="1802674"/>
            <a:ext cx="11586754" cy="4859383"/>
          </a:xfrm>
        </p:spPr>
        <p:txBody>
          <a:bodyPr>
            <a:normAutofit/>
          </a:bodyPr>
          <a:lstStyle/>
          <a:p>
            <a:r>
              <a:rPr lang="en-US" dirty="0" smtClean="0"/>
              <a:t>Not long after </a:t>
            </a:r>
            <a:r>
              <a:rPr lang="en-US" b="1" i="1" dirty="0" smtClean="0"/>
              <a:t>Abrams v. United States</a:t>
            </a:r>
            <a:r>
              <a:rPr lang="en-US" dirty="0" smtClean="0"/>
              <a:t>, in the case </a:t>
            </a:r>
            <a:r>
              <a:rPr lang="en-US" b="1" i="1" dirty="0" err="1" smtClean="0"/>
              <a:t>Gitlow</a:t>
            </a:r>
            <a:r>
              <a:rPr lang="en-US" b="1" i="1" dirty="0" smtClean="0"/>
              <a:t> v. New York</a:t>
            </a:r>
            <a:r>
              <a:rPr lang="en-US" dirty="0" smtClean="0"/>
              <a:t>, the Court reversed its previous position and said that the </a:t>
            </a:r>
            <a:r>
              <a:rPr lang="en-US" u="sng" dirty="0" smtClean="0"/>
              <a:t>Due Process Clause</a:t>
            </a:r>
            <a:r>
              <a:rPr lang="en-US" dirty="0" smtClean="0"/>
              <a:t> of the 14</a:t>
            </a:r>
            <a:r>
              <a:rPr lang="en-US" baseline="30000" dirty="0" smtClean="0"/>
              <a:t>th</a:t>
            </a:r>
            <a:r>
              <a:rPr lang="en-US" dirty="0" smtClean="0"/>
              <a:t> Amendment did extend the 1</a:t>
            </a:r>
            <a:r>
              <a:rPr lang="en-US" baseline="30000" dirty="0" smtClean="0"/>
              <a:t>st</a:t>
            </a:r>
            <a:r>
              <a:rPr lang="en-US" dirty="0" smtClean="0"/>
              <a:t> Amendment to the states.</a:t>
            </a:r>
          </a:p>
          <a:p>
            <a:r>
              <a:rPr lang="en-US" dirty="0" smtClean="0"/>
              <a:t>This </a:t>
            </a:r>
            <a:r>
              <a:rPr lang="en-US" u="sng" dirty="0" smtClean="0"/>
              <a:t>process of applying the Bill of Rights to the states through Supreme Court Decisions</a:t>
            </a:r>
            <a:r>
              <a:rPr lang="en-US" dirty="0" smtClean="0"/>
              <a:t> is known as </a:t>
            </a:r>
            <a:r>
              <a:rPr lang="en-US" b="1" i="1" dirty="0" smtClean="0">
                <a:solidFill>
                  <a:schemeClr val="accent6">
                    <a:lumMod val="60000"/>
                    <a:lumOff val="40000"/>
                  </a:schemeClr>
                </a:solidFill>
              </a:rPr>
              <a:t>incorporation</a:t>
            </a:r>
            <a:r>
              <a:rPr lang="en-US" dirty="0" smtClean="0"/>
              <a:t>.</a:t>
            </a:r>
          </a:p>
          <a:p>
            <a:endParaRPr lang="en-US" dirty="0" smtClean="0"/>
          </a:p>
          <a:p>
            <a:pPr lvl="1"/>
            <a:r>
              <a:rPr lang="en-US" sz="1800" dirty="0" smtClean="0"/>
              <a:t>1</a:t>
            </a:r>
            <a:r>
              <a:rPr lang="en-US" sz="1800" baseline="30000" dirty="0" smtClean="0"/>
              <a:t>st</a:t>
            </a:r>
            <a:r>
              <a:rPr lang="en-US" sz="1800" dirty="0" smtClean="0"/>
              <a:t> Amendment- Fully incorporated</a:t>
            </a:r>
          </a:p>
          <a:p>
            <a:pPr lvl="1"/>
            <a:r>
              <a:rPr lang="en-US" sz="1800" dirty="0" smtClean="0"/>
              <a:t>2</a:t>
            </a:r>
            <a:r>
              <a:rPr lang="en-US" sz="1800" baseline="30000" dirty="0" smtClean="0"/>
              <a:t>nd</a:t>
            </a:r>
            <a:r>
              <a:rPr lang="en-US" sz="1800" dirty="0" smtClean="0"/>
              <a:t> – Not incorporated </a:t>
            </a:r>
          </a:p>
          <a:p>
            <a:pPr lvl="1"/>
            <a:r>
              <a:rPr lang="en-US" sz="1800" dirty="0" smtClean="0"/>
              <a:t>3</a:t>
            </a:r>
            <a:r>
              <a:rPr lang="en-US" sz="1800" baseline="30000" dirty="0" smtClean="0"/>
              <a:t>rd</a:t>
            </a:r>
            <a:r>
              <a:rPr lang="en-US" sz="1800" dirty="0" smtClean="0"/>
              <a:t>- Not incorporated </a:t>
            </a:r>
          </a:p>
          <a:p>
            <a:pPr lvl="1"/>
            <a:r>
              <a:rPr lang="en-US" sz="1800" dirty="0" smtClean="0"/>
              <a:t>4</a:t>
            </a:r>
            <a:r>
              <a:rPr lang="en-US" sz="1800" baseline="30000" dirty="0" smtClean="0"/>
              <a:t>th</a:t>
            </a:r>
            <a:r>
              <a:rPr lang="en-US" sz="1800" dirty="0" smtClean="0"/>
              <a:t>- Fully incorporated</a:t>
            </a:r>
          </a:p>
          <a:p>
            <a:pPr lvl="1"/>
            <a:r>
              <a:rPr lang="en-US" sz="1800" dirty="0" smtClean="0"/>
              <a:t>5</a:t>
            </a:r>
            <a:r>
              <a:rPr lang="en-US" sz="1800" baseline="30000" dirty="0" smtClean="0"/>
              <a:t>th</a:t>
            </a:r>
            <a:r>
              <a:rPr lang="en-US" sz="1800" dirty="0" smtClean="0"/>
              <a:t>- Mostly incorporated </a:t>
            </a:r>
          </a:p>
          <a:p>
            <a:pPr lvl="1"/>
            <a:r>
              <a:rPr lang="en-US" sz="1800" dirty="0" smtClean="0"/>
              <a:t>6</a:t>
            </a:r>
            <a:r>
              <a:rPr lang="en-US" sz="1800" baseline="30000" dirty="0" smtClean="0"/>
              <a:t>th</a:t>
            </a:r>
            <a:r>
              <a:rPr lang="en-US" sz="1800" dirty="0" smtClean="0"/>
              <a:t>- Fully incorporated</a:t>
            </a:r>
          </a:p>
          <a:p>
            <a:pPr lvl="1"/>
            <a:r>
              <a:rPr lang="en-US" sz="1800" dirty="0" smtClean="0"/>
              <a:t>7</a:t>
            </a:r>
            <a:r>
              <a:rPr lang="en-US" sz="1800" baseline="30000" dirty="0" smtClean="0"/>
              <a:t>th</a:t>
            </a:r>
            <a:r>
              <a:rPr lang="en-US" sz="1800" dirty="0" smtClean="0"/>
              <a:t>- Not incorporated</a:t>
            </a:r>
          </a:p>
          <a:p>
            <a:pPr lvl="1"/>
            <a:r>
              <a:rPr lang="en-US" sz="1800" dirty="0" smtClean="0"/>
              <a:t>8</a:t>
            </a:r>
            <a:r>
              <a:rPr lang="en-US" sz="1800" baseline="30000" dirty="0" smtClean="0"/>
              <a:t>th</a:t>
            </a:r>
            <a:r>
              <a:rPr lang="en-US" sz="1800" dirty="0" smtClean="0"/>
              <a:t>- Mostly incorporated  </a:t>
            </a:r>
          </a:p>
        </p:txBody>
      </p:sp>
    </p:spTree>
    <p:extLst>
      <p:ext uri="{BB962C8B-B14F-4D97-AF65-F5344CB8AC3E}">
        <p14:creationId xmlns:p14="http://schemas.microsoft.com/office/powerpoint/2010/main" val="37545139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74469"/>
            <a:ext cx="10131425" cy="1456267"/>
          </a:xfrm>
        </p:spPr>
        <p:txBody>
          <a:bodyPr/>
          <a:lstStyle/>
          <a:p>
            <a:r>
              <a:rPr lang="en-US" dirty="0" smtClean="0"/>
              <a:t>The role of the supreme court today</a:t>
            </a:r>
            <a:endParaRPr lang="en-US" dirty="0"/>
          </a:p>
        </p:txBody>
      </p:sp>
      <p:sp>
        <p:nvSpPr>
          <p:cNvPr id="3" name="Content Placeholder 2"/>
          <p:cNvSpPr>
            <a:spLocks noGrp="1"/>
          </p:cNvSpPr>
          <p:nvPr>
            <p:ph idx="1"/>
          </p:nvPr>
        </p:nvSpPr>
        <p:spPr>
          <a:xfrm>
            <a:off x="156754" y="1645921"/>
            <a:ext cx="11874137" cy="5029200"/>
          </a:xfrm>
        </p:spPr>
        <p:txBody>
          <a:bodyPr>
            <a:normAutofit/>
          </a:bodyPr>
          <a:lstStyle/>
          <a:p>
            <a:r>
              <a:rPr lang="en-US" sz="2000" dirty="0" smtClean="0"/>
              <a:t>The role of the Supreme Court is </a:t>
            </a:r>
            <a:r>
              <a:rPr lang="en-US" sz="2000" b="1" i="1" u="sng" dirty="0" smtClean="0"/>
              <a:t>not</a:t>
            </a:r>
            <a:r>
              <a:rPr lang="en-US" sz="2000" dirty="0" smtClean="0"/>
              <a:t> to retry original cases, but rather to review the legal decisions made by the lower courts. (</a:t>
            </a:r>
            <a:r>
              <a:rPr lang="en-US" sz="2000" u="sng" dirty="0" smtClean="0"/>
              <a:t>E.g.</a:t>
            </a:r>
            <a:r>
              <a:rPr lang="en-US" sz="2000" dirty="0" smtClean="0"/>
              <a:t>: </a:t>
            </a:r>
            <a:r>
              <a:rPr lang="en-US" sz="2000" b="1" i="1" dirty="0" err="1" smtClean="0"/>
              <a:t>Gitlow</a:t>
            </a:r>
            <a:r>
              <a:rPr lang="en-US" sz="2000" b="1" i="1" dirty="0" smtClean="0"/>
              <a:t> v. New York</a:t>
            </a:r>
            <a:r>
              <a:rPr lang="en-US" sz="2000" dirty="0" smtClean="0"/>
              <a:t>)</a:t>
            </a:r>
            <a:endParaRPr lang="en-US" sz="2000" b="1" i="1" dirty="0" smtClean="0"/>
          </a:p>
          <a:p>
            <a:r>
              <a:rPr lang="en-US" sz="2000" dirty="0" smtClean="0"/>
              <a:t>When the Supreme Court finds that a lower courts’ decision is unconstitutional, it may decide to reverse the decision.</a:t>
            </a:r>
          </a:p>
          <a:p>
            <a:r>
              <a:rPr lang="en-US" sz="2000" dirty="0" smtClean="0"/>
              <a:t>Often, however, the case is returned to a lower appeals court in order to alter the original decision to conform to the Supreme Court’s opinion, dismiss the case, or order a new trial .</a:t>
            </a:r>
          </a:p>
          <a:p>
            <a:r>
              <a:rPr lang="en-US" sz="2000" dirty="0" smtClean="0"/>
              <a:t>The decisions from the Supreme Court become a </a:t>
            </a:r>
            <a:r>
              <a:rPr lang="en-US" sz="2000" b="1" i="1" dirty="0" smtClean="0">
                <a:solidFill>
                  <a:schemeClr val="accent6">
                    <a:lumMod val="60000"/>
                    <a:lumOff val="40000"/>
                  </a:schemeClr>
                </a:solidFill>
              </a:rPr>
              <a:t>precedent</a:t>
            </a:r>
            <a:r>
              <a:rPr lang="en-US" sz="2000" dirty="0" smtClean="0"/>
              <a:t>, an example for all courts to follow in similar cases in the future.</a:t>
            </a:r>
          </a:p>
          <a:p>
            <a:r>
              <a:rPr lang="en-US" sz="2000" dirty="0" smtClean="0"/>
              <a:t>Occasionally the Court overturns its own precedents.</a:t>
            </a:r>
          </a:p>
          <a:p>
            <a:r>
              <a:rPr lang="en-US" sz="2000" dirty="0" smtClean="0"/>
              <a:t>That happened in </a:t>
            </a:r>
            <a:r>
              <a:rPr lang="en-US" sz="2000" b="1" i="1" dirty="0" smtClean="0"/>
              <a:t>Brown v. The Board of Education</a:t>
            </a:r>
            <a:r>
              <a:rPr lang="en-US" sz="2000" dirty="0" smtClean="0"/>
              <a:t> (1954). This case overturned </a:t>
            </a:r>
            <a:r>
              <a:rPr lang="en-US" sz="2000" b="1" i="1" dirty="0" smtClean="0"/>
              <a:t>Plessy v. Ferguson</a:t>
            </a:r>
            <a:r>
              <a:rPr lang="en-US" sz="2000" dirty="0" smtClean="0"/>
              <a:t> stating that “separate educational facilities are inherently unequal”, therefore it violates the 14</a:t>
            </a:r>
            <a:r>
              <a:rPr lang="en-US" sz="2000" baseline="30000" dirty="0" smtClean="0"/>
              <a:t>th</a:t>
            </a:r>
            <a:r>
              <a:rPr lang="en-US" sz="2000" dirty="0" smtClean="0"/>
              <a:t> Amendment’s </a:t>
            </a:r>
            <a:r>
              <a:rPr lang="en-US" sz="2000" b="1" i="1" dirty="0" smtClean="0">
                <a:solidFill>
                  <a:schemeClr val="accent6">
                    <a:lumMod val="60000"/>
                    <a:lumOff val="40000"/>
                  </a:schemeClr>
                </a:solidFill>
              </a:rPr>
              <a:t>Equal Protection Clause</a:t>
            </a:r>
            <a:r>
              <a:rPr lang="en-US" sz="2000" dirty="0" smtClean="0"/>
              <a:t>. </a:t>
            </a:r>
            <a:endParaRPr lang="en-US" sz="2000" dirty="0"/>
          </a:p>
        </p:txBody>
      </p:sp>
    </p:spTree>
    <p:extLst>
      <p:ext uri="{BB962C8B-B14F-4D97-AF65-F5344CB8AC3E}">
        <p14:creationId xmlns:p14="http://schemas.microsoft.com/office/powerpoint/2010/main" val="13641577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http://upload.wikimedia.org/wikipedia/commons/4/43/Supreme_Court_US_2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4625" y="1805944"/>
            <a:ext cx="6619875" cy="441007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3" name="Rectangle 2"/>
          <p:cNvSpPr/>
          <p:nvPr/>
        </p:nvSpPr>
        <p:spPr>
          <a:xfrm>
            <a:off x="2575323" y="367827"/>
            <a:ext cx="6858481" cy="923330"/>
          </a:xfrm>
          <a:prstGeom prst="rect">
            <a:avLst/>
          </a:prstGeom>
          <a:noFill/>
        </p:spPr>
        <p:txBody>
          <a:bodyPr wrap="none" lIns="91440" tIns="45720" rIns="91440" bIns="45720">
            <a:spAutoFit/>
          </a:bodyPr>
          <a:lstStyle/>
          <a:p>
            <a:pPr algn="ct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Supreme Court Justices</a:t>
            </a:r>
            <a:endParaRPr lang="en-US"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30544171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71471" y="858276"/>
            <a:ext cx="10436180" cy="4998933"/>
          </a:xfrm>
          <a:prstGeom prst="rect">
            <a:avLst/>
          </a:prstGeom>
        </p:spPr>
        <p:txBody>
          <a:bodyPr wrap="square">
            <a:spAutoFit/>
          </a:bodyPr>
          <a:lstStyle/>
          <a:p>
            <a:pPr>
              <a:lnSpc>
                <a:spcPct val="107000"/>
              </a:lnSpc>
            </a:pPr>
            <a:r>
              <a:rPr lang="en-US" sz="2800" dirty="0">
                <a:ea typeface="Calibri" panose="020F0502020204030204" pitchFamily="34" charset="0"/>
                <a:cs typeface="MinionPro-Regular"/>
              </a:rPr>
              <a:t>After </a:t>
            </a:r>
            <a:r>
              <a:rPr lang="en-US" sz="2800" dirty="0" smtClean="0">
                <a:ea typeface="Calibri" panose="020F0502020204030204" pitchFamily="34" charset="0"/>
                <a:cs typeface="MinionPro-Regular"/>
              </a:rPr>
              <a:t>going over </a:t>
            </a:r>
            <a:r>
              <a:rPr lang="en-US" sz="2800" dirty="0">
                <a:ea typeface="Calibri" panose="020F0502020204030204" pitchFamily="34" charset="0"/>
                <a:cs typeface="MinionPro-Regular"/>
              </a:rPr>
              <a:t>the section, answer these questions:</a:t>
            </a:r>
            <a:endParaRPr lang="en-US" sz="2800" dirty="0">
              <a:ea typeface="Calibri" panose="020F0502020204030204" pitchFamily="34" charset="0"/>
              <a:cs typeface="Times New Roman" panose="02020603050405020304" pitchFamily="18" charset="0"/>
            </a:endParaRPr>
          </a:p>
          <a:p>
            <a:pPr>
              <a:lnSpc>
                <a:spcPct val="107000"/>
              </a:lnSpc>
            </a:pPr>
            <a:r>
              <a:rPr lang="en-US" sz="2800" dirty="0">
                <a:ea typeface="Calibri" panose="020F0502020204030204" pitchFamily="34" charset="0"/>
                <a:cs typeface="MinionPro-Regular"/>
              </a:rPr>
              <a:t> </a:t>
            </a:r>
            <a:endParaRPr lang="en-US" sz="2800" dirty="0">
              <a:ea typeface="Calibri" panose="020F0502020204030204" pitchFamily="34" charset="0"/>
              <a:cs typeface="Times New Roman" panose="02020603050405020304" pitchFamily="18" charset="0"/>
            </a:endParaRPr>
          </a:p>
          <a:p>
            <a:pPr marL="342900" indent="-342900">
              <a:lnSpc>
                <a:spcPct val="107000"/>
              </a:lnSpc>
              <a:buAutoNum type="arabicPeriod"/>
            </a:pPr>
            <a:r>
              <a:rPr lang="en-US" sz="2800" dirty="0" smtClean="0">
                <a:ea typeface="Calibri" panose="020F0502020204030204" pitchFamily="34" charset="0"/>
                <a:cs typeface="MinionPro-Regular"/>
              </a:rPr>
              <a:t>Explain </a:t>
            </a:r>
            <a:r>
              <a:rPr lang="en-US" sz="2800" dirty="0">
                <a:ea typeface="Calibri" panose="020F0502020204030204" pitchFamily="34" charset="0"/>
                <a:cs typeface="MinionPro-Regular"/>
              </a:rPr>
              <a:t>the difference between civil liberties and civil rights. Give at least two examples of each</a:t>
            </a:r>
            <a:r>
              <a:rPr lang="en-US" sz="2800" dirty="0" smtClean="0">
                <a:ea typeface="Calibri" panose="020F0502020204030204" pitchFamily="34" charset="0"/>
                <a:cs typeface="MinionPro-Regular"/>
              </a:rPr>
              <a:t>.</a:t>
            </a:r>
          </a:p>
          <a:p>
            <a:pPr marL="342900" indent="-342900">
              <a:lnSpc>
                <a:spcPct val="107000"/>
              </a:lnSpc>
              <a:buAutoNum type="arabicPeriod"/>
            </a:pPr>
            <a:endParaRPr lang="en-US" sz="2800" dirty="0">
              <a:effectLst/>
              <a:ea typeface="Calibri" panose="020F0502020204030204" pitchFamily="34" charset="0"/>
              <a:cs typeface="Times New Roman" panose="02020603050405020304" pitchFamily="18" charset="0"/>
            </a:endParaRPr>
          </a:p>
          <a:p>
            <a:pPr marL="342900" indent="-342900">
              <a:lnSpc>
                <a:spcPct val="107000"/>
              </a:lnSpc>
              <a:buFontTx/>
              <a:buAutoNum type="arabicPeriod"/>
            </a:pPr>
            <a:r>
              <a:rPr lang="en-US" sz="2800" dirty="0" smtClean="0"/>
              <a:t>Discuss </a:t>
            </a:r>
            <a:r>
              <a:rPr lang="en-US" sz="2800" dirty="0"/>
              <a:t>the significance of the Fourteenth Amendment and of </a:t>
            </a:r>
            <a:r>
              <a:rPr lang="en-US" sz="2800" i="1" dirty="0" err="1"/>
              <a:t>Gitlow</a:t>
            </a:r>
            <a:r>
              <a:rPr lang="en-US" sz="2800" i="1" dirty="0"/>
              <a:t> v. New York </a:t>
            </a:r>
            <a:r>
              <a:rPr lang="en-US" sz="2800" dirty="0"/>
              <a:t>in terms of American civil liberties and civil rights</a:t>
            </a:r>
            <a:r>
              <a:rPr lang="en-US" sz="2800" dirty="0" smtClean="0"/>
              <a:t>.</a:t>
            </a:r>
          </a:p>
          <a:p>
            <a:pPr marL="342900" indent="-342900">
              <a:lnSpc>
                <a:spcPct val="107000"/>
              </a:lnSpc>
              <a:buFontTx/>
              <a:buAutoNum type="arabicPeriod"/>
            </a:pPr>
            <a:endParaRPr lang="en-US" sz="2800" dirty="0"/>
          </a:p>
          <a:p>
            <a:pPr marL="342900" indent="-342900">
              <a:lnSpc>
                <a:spcPct val="107000"/>
              </a:lnSpc>
              <a:buFontTx/>
              <a:buAutoNum type="arabicPeriod"/>
            </a:pPr>
            <a:r>
              <a:rPr lang="en-US" sz="2800" dirty="0" smtClean="0"/>
              <a:t>What </a:t>
            </a:r>
            <a:r>
              <a:rPr lang="en-US" sz="2800" dirty="0"/>
              <a:t>is the role of the Supreme Court today? What happens when the Court overturns a decision made by a lower court</a:t>
            </a:r>
            <a:r>
              <a:rPr lang="en-US" sz="2800" dirty="0" smtClean="0"/>
              <a:t>?</a:t>
            </a:r>
            <a:endParaRPr lang="en-US" sz="2800" dirty="0"/>
          </a:p>
          <a:p>
            <a:pPr marL="342900" indent="-342900">
              <a:lnSpc>
                <a:spcPct val="107000"/>
              </a:lnSpc>
              <a:buAutoNum type="arabicPeriod"/>
            </a:pP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9623167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nchor="t"/>
          <a:lstStyle/>
          <a:p>
            <a:r>
              <a:rPr lang="en-US" sz="7200" b="1" i="1" dirty="0" smtClean="0">
                <a:solidFill>
                  <a:srgbClr val="FFFF00"/>
                </a:solidFill>
                <a:effectLst>
                  <a:outerShdw blurRad="38100" dist="38100" dir="2700000" algn="tl">
                    <a:srgbClr val="000000">
                      <a:alpha val="43137"/>
                    </a:srgbClr>
                  </a:outerShdw>
                </a:effectLst>
              </a:rPr>
              <a:t>Read Chapter 5 Section 3</a:t>
            </a:r>
            <a:endParaRPr lang="en-US" sz="72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878903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922" y="429296"/>
            <a:ext cx="10131425" cy="1456267"/>
          </a:xfrm>
        </p:spPr>
        <p:txBody>
          <a:bodyPr/>
          <a:lstStyle/>
          <a:p>
            <a:r>
              <a:rPr lang="en-US" dirty="0" smtClean="0"/>
              <a:t>5.3: Your First Amendment rights</a:t>
            </a:r>
            <a:endParaRPr lang="en-US" dirty="0"/>
          </a:p>
        </p:txBody>
      </p:sp>
      <p:sp>
        <p:nvSpPr>
          <p:cNvPr id="5" name="Content Placeholder 4"/>
          <p:cNvSpPr>
            <a:spLocks noGrp="1"/>
          </p:cNvSpPr>
          <p:nvPr>
            <p:ph idx="1"/>
          </p:nvPr>
        </p:nvSpPr>
        <p:spPr>
          <a:xfrm>
            <a:off x="689981" y="1588276"/>
            <a:ext cx="10131425" cy="3649133"/>
          </a:xfrm>
        </p:spPr>
        <p:txBody>
          <a:bodyPr/>
          <a:lstStyle/>
          <a:p>
            <a:endParaRPr lang="en-US" dirty="0" smtClean="0"/>
          </a:p>
          <a:p>
            <a:r>
              <a:rPr lang="en-US" sz="2400" dirty="0" smtClean="0"/>
              <a:t>Includes freedoms of religion, speech, press, petition, and assembly.</a:t>
            </a:r>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5124" name="Picture 4" descr="http://www.davegranlund.com/cartoons/wp-content/uploads/color-first-amend-sam-web.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00729" y="2853466"/>
            <a:ext cx="4690234" cy="363748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10250544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FLORIDA Standards:</a:t>
            </a:r>
            <a:endParaRPr lang="en-US" dirty="0"/>
          </a:p>
        </p:txBody>
      </p:sp>
      <p:sp>
        <p:nvSpPr>
          <p:cNvPr id="3" name="Content Placeholder 2"/>
          <p:cNvSpPr>
            <a:spLocks noGrp="1"/>
          </p:cNvSpPr>
          <p:nvPr>
            <p:ph idx="1"/>
          </p:nvPr>
        </p:nvSpPr>
        <p:spPr>
          <a:xfrm>
            <a:off x="222069" y="1711235"/>
            <a:ext cx="11769634" cy="2586446"/>
          </a:xfrm>
        </p:spPr>
        <p:txBody>
          <a:bodyPr>
            <a:normAutofit/>
          </a:bodyPr>
          <a:lstStyle/>
          <a:p>
            <a:r>
              <a:rPr lang="en-US" sz="2400" u="sng" dirty="0" smtClean="0"/>
              <a:t>SS.7.C.2.5-</a:t>
            </a:r>
            <a:r>
              <a:rPr lang="en-US" sz="2400" dirty="0" smtClean="0"/>
              <a:t> </a:t>
            </a:r>
            <a:r>
              <a:rPr lang="en-US" sz="2400" b="1" dirty="0" smtClean="0"/>
              <a:t>Distinguish</a:t>
            </a:r>
            <a:r>
              <a:rPr lang="en-US" sz="2400" dirty="0" smtClean="0"/>
              <a:t> how the Constitution safeguards and limits individual rights. </a:t>
            </a:r>
          </a:p>
        </p:txBody>
      </p:sp>
    </p:spTree>
    <p:extLst>
      <p:ext uri="{BB962C8B-B14F-4D97-AF65-F5344CB8AC3E}">
        <p14:creationId xmlns:p14="http://schemas.microsoft.com/office/powerpoint/2010/main" val="51642872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949" y="570963"/>
            <a:ext cx="8989454" cy="1772992"/>
          </a:xfrm>
        </p:spPr>
        <p:txBody>
          <a:bodyPr>
            <a:normAutofit/>
          </a:bodyPr>
          <a:lstStyle/>
          <a:p>
            <a:r>
              <a:rPr lang="en-US" dirty="0" smtClean="0"/>
              <a:t>Freedom of religion: the establishment clause</a:t>
            </a:r>
            <a:endParaRPr lang="en-US" dirty="0"/>
          </a:p>
        </p:txBody>
      </p:sp>
      <p:sp>
        <p:nvSpPr>
          <p:cNvPr id="3" name="Content Placeholder 2"/>
          <p:cNvSpPr>
            <a:spLocks noGrp="1"/>
          </p:cNvSpPr>
          <p:nvPr>
            <p:ph idx="1"/>
          </p:nvPr>
        </p:nvSpPr>
        <p:spPr/>
        <p:txBody>
          <a:bodyPr>
            <a:normAutofit/>
          </a:bodyPr>
          <a:lstStyle/>
          <a:p>
            <a:r>
              <a:rPr lang="en-US" sz="2400" dirty="0" smtClean="0"/>
              <a:t>The 1</a:t>
            </a:r>
            <a:r>
              <a:rPr lang="en-US" sz="2400" baseline="30000" dirty="0" smtClean="0"/>
              <a:t>st</a:t>
            </a:r>
            <a:r>
              <a:rPr lang="en-US" sz="2400" dirty="0" smtClean="0"/>
              <a:t> Amendment begins by stating that, </a:t>
            </a:r>
            <a:r>
              <a:rPr lang="en-US" sz="2400" i="1" dirty="0" smtClean="0"/>
              <a:t>“Congress shall make no law respecting an establishment of religion, or prohibiting the exercise thereof”.</a:t>
            </a:r>
          </a:p>
          <a:p>
            <a:r>
              <a:rPr lang="en-US" sz="2400" dirty="0" smtClean="0"/>
              <a:t>This statement can be divided in </a:t>
            </a:r>
            <a:r>
              <a:rPr lang="en-US" sz="2400" b="1" u="sng" dirty="0" smtClean="0"/>
              <a:t>two</a:t>
            </a:r>
            <a:r>
              <a:rPr lang="en-US" sz="2400" dirty="0" smtClean="0"/>
              <a:t> parts: </a:t>
            </a:r>
          </a:p>
          <a:p>
            <a:endParaRPr lang="en-US" sz="2400" dirty="0" smtClean="0"/>
          </a:p>
          <a:p>
            <a:r>
              <a:rPr lang="en-US" sz="2400" dirty="0" smtClean="0"/>
              <a:t>1) </a:t>
            </a:r>
            <a:r>
              <a:rPr lang="en-US" sz="2400" b="1" u="sng" dirty="0" smtClean="0"/>
              <a:t>Establishment Clause</a:t>
            </a:r>
            <a:r>
              <a:rPr lang="en-US" sz="2400" b="1" dirty="0" smtClean="0"/>
              <a:t> </a:t>
            </a:r>
            <a:r>
              <a:rPr lang="en-US" sz="2400" dirty="0" smtClean="0"/>
              <a:t>- </a:t>
            </a:r>
            <a:r>
              <a:rPr lang="en-US" sz="2400" dirty="0"/>
              <a:t>g</a:t>
            </a:r>
            <a:r>
              <a:rPr lang="en-US" sz="2400" dirty="0" smtClean="0"/>
              <a:t>uarantees separation of church and state </a:t>
            </a:r>
          </a:p>
          <a:p>
            <a:r>
              <a:rPr lang="en-US" sz="2400" dirty="0" smtClean="0"/>
              <a:t>2) </a:t>
            </a:r>
            <a:r>
              <a:rPr lang="en-US" sz="2400" b="1" u="sng" dirty="0" smtClean="0"/>
              <a:t>Free Exercise Clause</a:t>
            </a:r>
            <a:r>
              <a:rPr lang="en-US" sz="2400" b="1" dirty="0" smtClean="0"/>
              <a:t> </a:t>
            </a:r>
            <a:r>
              <a:rPr lang="en-US" sz="2400" dirty="0"/>
              <a:t>-</a:t>
            </a:r>
            <a:r>
              <a:rPr lang="en-US" sz="2400" dirty="0" smtClean="0"/>
              <a:t> establishes that all people are free to follow the 								religious practices of their choice, or no religion.</a:t>
            </a:r>
          </a:p>
        </p:txBody>
      </p:sp>
    </p:spTree>
    <p:extLst>
      <p:ext uri="{BB962C8B-B14F-4D97-AF65-F5344CB8AC3E}">
        <p14:creationId xmlns:p14="http://schemas.microsoft.com/office/powerpoint/2010/main" val="38691690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FLORIDA Standards:</a:t>
            </a:r>
            <a:endParaRPr lang="en-US" dirty="0"/>
          </a:p>
        </p:txBody>
      </p:sp>
      <p:sp>
        <p:nvSpPr>
          <p:cNvPr id="3" name="Content Placeholder 2"/>
          <p:cNvSpPr>
            <a:spLocks noGrp="1"/>
          </p:cNvSpPr>
          <p:nvPr>
            <p:ph idx="1"/>
          </p:nvPr>
        </p:nvSpPr>
        <p:spPr>
          <a:xfrm>
            <a:off x="222069" y="1711234"/>
            <a:ext cx="11769634" cy="4389119"/>
          </a:xfrm>
        </p:spPr>
        <p:txBody>
          <a:bodyPr>
            <a:normAutofit/>
          </a:bodyPr>
          <a:lstStyle/>
          <a:p>
            <a:r>
              <a:rPr lang="en-US" sz="2400" u="sng" dirty="0" smtClean="0"/>
              <a:t>SS.7.C.2.4</a:t>
            </a:r>
            <a:r>
              <a:rPr lang="en-US" sz="2400" dirty="0" smtClean="0"/>
              <a:t> - </a:t>
            </a:r>
            <a:r>
              <a:rPr lang="en-US" sz="2400" b="1" dirty="0" smtClean="0"/>
              <a:t>Evaluate</a:t>
            </a:r>
            <a:r>
              <a:rPr lang="en-US" sz="2400" dirty="0" smtClean="0"/>
              <a:t> rights contained in the Bill of Rights and other amendments to the Constitution.</a:t>
            </a:r>
          </a:p>
          <a:p>
            <a:r>
              <a:rPr lang="en-US" sz="2400" u="sng" dirty="0" smtClean="0"/>
              <a:t>SS.7.C.2.5</a:t>
            </a:r>
            <a:r>
              <a:rPr lang="en-US" sz="2400" dirty="0" smtClean="0"/>
              <a:t> - </a:t>
            </a:r>
            <a:r>
              <a:rPr lang="en-US" sz="2400" b="1" dirty="0" smtClean="0"/>
              <a:t>Distinguish</a:t>
            </a:r>
            <a:r>
              <a:rPr lang="en-US" sz="2400" dirty="0" smtClean="0"/>
              <a:t> how the Constitution safeguards and limits individual rights.</a:t>
            </a:r>
          </a:p>
          <a:p>
            <a:r>
              <a:rPr lang="en-US" sz="2400" u="sng" dirty="0" smtClean="0"/>
              <a:t>SS.7.C.3.6</a:t>
            </a:r>
            <a:r>
              <a:rPr lang="en-US" sz="2400" dirty="0" smtClean="0"/>
              <a:t> - </a:t>
            </a:r>
            <a:r>
              <a:rPr lang="en-US" sz="2400" b="1" dirty="0" smtClean="0"/>
              <a:t>Evaluate</a:t>
            </a:r>
            <a:r>
              <a:rPr lang="en-US" sz="2400" dirty="0" smtClean="0"/>
              <a:t> Constitutional rights and their impact on society.</a:t>
            </a:r>
          </a:p>
          <a:p>
            <a:r>
              <a:rPr lang="en-US" sz="2400" u="sng" dirty="0" smtClean="0"/>
              <a:t>SS.7.C.3.12</a:t>
            </a:r>
            <a:r>
              <a:rPr lang="en-US" sz="2400" dirty="0" smtClean="0"/>
              <a:t> - </a:t>
            </a:r>
            <a:r>
              <a:rPr lang="en-US" sz="2400" b="1" dirty="0" smtClean="0"/>
              <a:t>Analyze</a:t>
            </a:r>
            <a:r>
              <a:rPr lang="en-US" sz="2400" dirty="0" smtClean="0"/>
              <a:t> the significance and outcomes of landmark Supreme Court cases. </a:t>
            </a:r>
          </a:p>
        </p:txBody>
      </p:sp>
    </p:spTree>
    <p:extLst>
      <p:ext uri="{BB962C8B-B14F-4D97-AF65-F5344CB8AC3E}">
        <p14:creationId xmlns:p14="http://schemas.microsoft.com/office/powerpoint/2010/main" val="516428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3949" y="570963"/>
            <a:ext cx="8989454" cy="1772992"/>
          </a:xfrm>
        </p:spPr>
        <p:txBody>
          <a:bodyPr>
            <a:normAutofit/>
          </a:bodyPr>
          <a:lstStyle/>
          <a:p>
            <a:r>
              <a:rPr lang="en-US" dirty="0" smtClean="0"/>
              <a:t>Freedom of religion: the establishment clause</a:t>
            </a:r>
            <a:endParaRPr lang="en-US" dirty="0"/>
          </a:p>
        </p:txBody>
      </p:sp>
      <p:sp>
        <p:nvSpPr>
          <p:cNvPr id="3" name="Content Placeholder 2"/>
          <p:cNvSpPr>
            <a:spLocks noGrp="1"/>
          </p:cNvSpPr>
          <p:nvPr>
            <p:ph idx="1"/>
          </p:nvPr>
        </p:nvSpPr>
        <p:spPr>
          <a:xfrm>
            <a:off x="450761" y="2021983"/>
            <a:ext cx="11281893" cy="4546242"/>
          </a:xfrm>
        </p:spPr>
        <p:txBody>
          <a:bodyPr>
            <a:normAutofit/>
          </a:bodyPr>
          <a:lstStyle/>
          <a:p>
            <a:r>
              <a:rPr lang="en-US" sz="2200" dirty="0" smtClean="0"/>
              <a:t>Until the early 20</a:t>
            </a:r>
            <a:r>
              <a:rPr lang="en-US" sz="2200" baseline="30000" dirty="0" smtClean="0"/>
              <a:t>th</a:t>
            </a:r>
            <a:r>
              <a:rPr lang="en-US" sz="2200" dirty="0" smtClean="0"/>
              <a:t> century, most children were educated in church-sponsored schools</a:t>
            </a:r>
          </a:p>
          <a:p>
            <a:endParaRPr lang="en-US" sz="2200" dirty="0"/>
          </a:p>
          <a:p>
            <a:r>
              <a:rPr lang="en-US" sz="2200" b="1" i="1" dirty="0" smtClean="0"/>
              <a:t>Engel v. Vitale </a:t>
            </a:r>
            <a:r>
              <a:rPr lang="en-US" sz="2200" dirty="0" smtClean="0"/>
              <a:t>(1962) - Struck down the standard prayer each day in New York’s public schools - </a:t>
            </a:r>
            <a:r>
              <a:rPr lang="en-US" sz="2200" i="1" dirty="0" smtClean="0"/>
              <a:t>“a practice wholly inconsistent with the Establishment Clause”, </a:t>
            </a:r>
            <a:r>
              <a:rPr lang="en-US" sz="2200" dirty="0" smtClean="0"/>
              <a:t>(Justice Hugo Black)</a:t>
            </a:r>
          </a:p>
          <a:p>
            <a:endParaRPr lang="en-US" sz="2200" dirty="0" smtClean="0"/>
          </a:p>
          <a:p>
            <a:pPr lvl="1"/>
            <a:r>
              <a:rPr lang="en-US" sz="2200" dirty="0" smtClean="0"/>
              <a:t>Since this decision, the wall between religion and school has grown more solid.</a:t>
            </a:r>
          </a:p>
          <a:p>
            <a:pPr lvl="1"/>
            <a:r>
              <a:rPr lang="en-US" sz="2200" dirty="0" smtClean="0"/>
              <a:t>Since school attendance is required by law, the Court argues that allowing religion in schools would be the same as teaching religion to the students by force.</a:t>
            </a:r>
          </a:p>
        </p:txBody>
      </p:sp>
    </p:spTree>
    <p:extLst>
      <p:ext uri="{BB962C8B-B14F-4D97-AF65-F5344CB8AC3E}">
        <p14:creationId xmlns:p14="http://schemas.microsoft.com/office/powerpoint/2010/main" val="1861831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Freedom of religion: the establishment clause</a:t>
            </a:r>
          </a:p>
        </p:txBody>
      </p:sp>
      <p:sp>
        <p:nvSpPr>
          <p:cNvPr id="3" name="Content Placeholder 2"/>
          <p:cNvSpPr>
            <a:spLocks noGrp="1"/>
          </p:cNvSpPr>
          <p:nvPr>
            <p:ph idx="1"/>
          </p:nvPr>
        </p:nvSpPr>
        <p:spPr/>
        <p:txBody>
          <a:bodyPr>
            <a:normAutofit/>
          </a:bodyPr>
          <a:lstStyle/>
          <a:p>
            <a:r>
              <a:rPr lang="en-US" sz="2000" b="1" i="1" dirty="0" smtClean="0"/>
              <a:t>Lemon v. </a:t>
            </a:r>
            <a:r>
              <a:rPr lang="en-US" sz="2000" b="1" i="1" dirty="0" err="1" smtClean="0"/>
              <a:t>Kurtzman</a:t>
            </a:r>
            <a:r>
              <a:rPr lang="en-US" sz="2000" dirty="0" smtClean="0"/>
              <a:t> (1971)- Public funds to support private religious schools was deemed unconstitutional.</a:t>
            </a:r>
          </a:p>
          <a:p>
            <a:pPr lvl="1"/>
            <a:r>
              <a:rPr lang="en-US" sz="2000" dirty="0" smtClean="0"/>
              <a:t>This case created a </a:t>
            </a:r>
            <a:r>
              <a:rPr lang="en-US" sz="2000" b="1" i="1" dirty="0" smtClean="0"/>
              <a:t>three-point “Lemon test”</a:t>
            </a:r>
            <a:r>
              <a:rPr lang="en-US" sz="2000" dirty="0" smtClean="0"/>
              <a:t> to see if government action violated the Establishment Clause.</a:t>
            </a:r>
          </a:p>
          <a:p>
            <a:pPr marL="914400" lvl="2" indent="0">
              <a:buNone/>
            </a:pPr>
            <a:r>
              <a:rPr lang="en-US" sz="2000" dirty="0" smtClean="0"/>
              <a:t>To be constitutional, a government action must:</a:t>
            </a:r>
          </a:p>
          <a:p>
            <a:pPr marL="1257300" lvl="2" indent="-342900">
              <a:buFont typeface="+mj-lt"/>
              <a:buAutoNum type="arabicPeriod"/>
            </a:pPr>
            <a:r>
              <a:rPr lang="en-US" sz="2000" dirty="0" smtClean="0"/>
              <a:t>Have a </a:t>
            </a:r>
            <a:r>
              <a:rPr lang="en-US" sz="2000" b="1" u="sng" dirty="0" smtClean="0"/>
              <a:t>secular</a:t>
            </a:r>
            <a:r>
              <a:rPr lang="en-US" sz="2000" dirty="0" smtClean="0"/>
              <a:t> (nonreligious), purpose,</a:t>
            </a:r>
          </a:p>
          <a:p>
            <a:pPr marL="1257300" lvl="2" indent="-342900">
              <a:buFont typeface="+mj-lt"/>
              <a:buAutoNum type="arabicPeriod"/>
            </a:pPr>
            <a:r>
              <a:rPr lang="en-US" sz="2000" dirty="0" smtClean="0"/>
              <a:t>Neither help nor hurt religion, and</a:t>
            </a:r>
          </a:p>
          <a:p>
            <a:pPr marL="1257300" lvl="2" indent="-342900">
              <a:buFont typeface="+mj-lt"/>
              <a:buAutoNum type="arabicPeriod"/>
            </a:pPr>
            <a:r>
              <a:rPr lang="en-US" sz="2000" dirty="0" smtClean="0"/>
              <a:t>Not result in an “excessive entanglement” of the government and religion.</a:t>
            </a:r>
            <a:endParaRPr lang="en-US" sz="2000" dirty="0"/>
          </a:p>
        </p:txBody>
      </p:sp>
    </p:spTree>
    <p:extLst>
      <p:ext uri="{BB962C8B-B14F-4D97-AF65-F5344CB8AC3E}">
        <p14:creationId xmlns:p14="http://schemas.microsoft.com/office/powerpoint/2010/main" val="18024598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Freedom of religion: the </a:t>
            </a:r>
            <a:r>
              <a:rPr lang="en-US" dirty="0" smtClean="0"/>
              <a:t>Free Exercise clause</a:t>
            </a:r>
            <a:endParaRPr lang="en-US" dirty="0"/>
          </a:p>
        </p:txBody>
      </p:sp>
      <p:sp>
        <p:nvSpPr>
          <p:cNvPr id="3" name="Content Placeholder 2"/>
          <p:cNvSpPr>
            <a:spLocks noGrp="1"/>
          </p:cNvSpPr>
          <p:nvPr>
            <p:ph idx="1"/>
          </p:nvPr>
        </p:nvSpPr>
        <p:spPr>
          <a:xfrm>
            <a:off x="193183" y="1906073"/>
            <a:ext cx="11861657" cy="4753807"/>
          </a:xfrm>
        </p:spPr>
        <p:txBody>
          <a:bodyPr>
            <a:normAutofit/>
          </a:bodyPr>
          <a:lstStyle/>
          <a:p>
            <a:r>
              <a:rPr lang="en-US" sz="2200" dirty="0" smtClean="0"/>
              <a:t>Free Exercise Clause establishes that all people are free to follow religious practices of their choice</a:t>
            </a:r>
          </a:p>
          <a:p>
            <a:r>
              <a:rPr lang="en-US" sz="2200" dirty="0" smtClean="0"/>
              <a:t>If religious faith conflicts with a law, </a:t>
            </a:r>
            <a:r>
              <a:rPr lang="en-US" sz="2200" b="1" dirty="0" smtClean="0"/>
              <a:t>THE LAW PREVAILS</a:t>
            </a:r>
            <a:r>
              <a:rPr lang="en-US" sz="2200" dirty="0" smtClean="0"/>
              <a:t>.</a:t>
            </a:r>
          </a:p>
          <a:p>
            <a:r>
              <a:rPr lang="en-US" sz="2200" b="1" i="1" dirty="0" smtClean="0"/>
              <a:t>Reynolds v. United States</a:t>
            </a:r>
            <a:r>
              <a:rPr lang="en-US" sz="2200" dirty="0" smtClean="0"/>
              <a:t> (1879) - Law may </a:t>
            </a:r>
            <a:r>
              <a:rPr lang="en-US" sz="2200" b="1" dirty="0" smtClean="0"/>
              <a:t>not</a:t>
            </a:r>
            <a:r>
              <a:rPr lang="en-US" sz="2200" dirty="0" smtClean="0"/>
              <a:t> interfere with belief, it may interfere with practices.</a:t>
            </a:r>
          </a:p>
          <a:p>
            <a:r>
              <a:rPr lang="en-US" sz="2200" b="1" i="1" dirty="0" smtClean="0"/>
              <a:t>Minersville School District v. </a:t>
            </a:r>
            <a:r>
              <a:rPr lang="en-US" sz="2200" b="1" i="1" dirty="0" err="1" smtClean="0"/>
              <a:t>Gobitis</a:t>
            </a:r>
            <a:r>
              <a:rPr lang="en-US" sz="2200" dirty="0" smtClean="0"/>
              <a:t> (1940) - </a:t>
            </a:r>
            <a:r>
              <a:rPr lang="en-US" sz="2000" dirty="0" smtClean="0"/>
              <a:t>Court decided against 2 kids who were suspended from school for refusing to say the Pledge of Allegiance because their religion (Jehovah’s Witnesses) viewed this as a form of idolatry prohibited by the Bible.</a:t>
            </a:r>
          </a:p>
          <a:p>
            <a:r>
              <a:rPr lang="en-US" sz="2200" b="1" i="1" dirty="0" smtClean="0"/>
              <a:t>West Virginia State Board of Education v. Barnette</a:t>
            </a:r>
            <a:r>
              <a:rPr lang="en-US" sz="2200" dirty="0" smtClean="0"/>
              <a:t> (1943) - </a:t>
            </a:r>
            <a:r>
              <a:rPr lang="en-US" sz="2000" dirty="0" smtClean="0"/>
              <a:t>the Court reversed itself saying that Jehovah's Witnesses could refuse to salute flag. Their right to do so is protected under 1</a:t>
            </a:r>
            <a:r>
              <a:rPr lang="en-US" sz="2000" baseline="30000" dirty="0" smtClean="0"/>
              <a:t>st</a:t>
            </a:r>
            <a:r>
              <a:rPr lang="en-US" sz="2000" dirty="0" smtClean="0"/>
              <a:t> Amendment.</a:t>
            </a:r>
          </a:p>
          <a:p>
            <a:pPr lvl="1"/>
            <a:r>
              <a:rPr lang="en-US" sz="2000" dirty="0" smtClean="0"/>
              <a:t>The Court held that the Government must show a compelling interest in forcing people to obey a law that violates their religious convictions (beliefs).</a:t>
            </a:r>
            <a:endParaRPr lang="en-US" sz="2000" dirty="0"/>
          </a:p>
        </p:txBody>
      </p:sp>
    </p:spTree>
    <p:extLst>
      <p:ext uri="{BB962C8B-B14F-4D97-AF65-F5344CB8AC3E}">
        <p14:creationId xmlns:p14="http://schemas.microsoft.com/office/powerpoint/2010/main" val="24444461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of speech</a:t>
            </a:r>
            <a:endParaRPr lang="en-US" dirty="0"/>
          </a:p>
        </p:txBody>
      </p:sp>
      <p:sp>
        <p:nvSpPr>
          <p:cNvPr id="3" name="Content Placeholder 2"/>
          <p:cNvSpPr>
            <a:spLocks noGrp="1"/>
          </p:cNvSpPr>
          <p:nvPr>
            <p:ph idx="1"/>
          </p:nvPr>
        </p:nvSpPr>
        <p:spPr/>
        <p:txBody>
          <a:bodyPr>
            <a:normAutofit/>
          </a:bodyPr>
          <a:lstStyle/>
          <a:p>
            <a:r>
              <a:rPr lang="en-US" sz="2400" dirty="0" smtClean="0"/>
              <a:t>The Supreme Court has generally supported </a:t>
            </a:r>
            <a:r>
              <a:rPr lang="en-US" sz="2400" dirty="0"/>
              <a:t>freedom of speech unless </a:t>
            </a:r>
            <a:r>
              <a:rPr lang="en-US" sz="2400" dirty="0" smtClean="0"/>
              <a:t>the form of speech is harmful </a:t>
            </a:r>
            <a:r>
              <a:rPr lang="en-US" sz="2400" dirty="0"/>
              <a:t>to </a:t>
            </a:r>
            <a:r>
              <a:rPr lang="en-US" sz="2400" dirty="0" smtClean="0"/>
              <a:t>others.</a:t>
            </a:r>
          </a:p>
          <a:p>
            <a:r>
              <a:rPr lang="en-US" sz="2400" b="1" dirty="0" smtClean="0"/>
              <a:t>Two</a:t>
            </a:r>
            <a:r>
              <a:rPr lang="en-US" sz="2400" dirty="0" smtClean="0"/>
              <a:t> clear </a:t>
            </a:r>
            <a:r>
              <a:rPr lang="en-US" sz="2400" b="1" dirty="0" smtClean="0"/>
              <a:t>examples</a:t>
            </a:r>
            <a:r>
              <a:rPr lang="en-US" sz="2400" dirty="0" smtClean="0"/>
              <a:t> of this are:</a:t>
            </a:r>
            <a:endParaRPr lang="en-US" sz="2400" dirty="0"/>
          </a:p>
          <a:p>
            <a:pPr marL="800100" lvl="1" indent="-342900">
              <a:buFont typeface="+mj-lt"/>
              <a:buAutoNum type="arabicPeriod"/>
            </a:pPr>
            <a:r>
              <a:rPr lang="en-US" sz="2400" b="1" u="sng" dirty="0" smtClean="0"/>
              <a:t>Libel</a:t>
            </a:r>
            <a:r>
              <a:rPr lang="en-US" sz="2400" dirty="0" smtClean="0"/>
              <a:t> - </a:t>
            </a:r>
            <a:r>
              <a:rPr lang="en-US" sz="2400" dirty="0"/>
              <a:t>Written			</a:t>
            </a:r>
            <a:r>
              <a:rPr lang="en-US" sz="2400" dirty="0" smtClean="0"/>
              <a:t>	False </a:t>
            </a:r>
            <a:r>
              <a:rPr lang="en-US" sz="2400" dirty="0"/>
              <a:t>statements with intent to harm</a:t>
            </a:r>
          </a:p>
          <a:p>
            <a:pPr marL="800100" lvl="1" indent="-342900">
              <a:buFont typeface="+mj-lt"/>
              <a:buAutoNum type="arabicPeriod"/>
            </a:pPr>
            <a:r>
              <a:rPr lang="en-US" sz="2400" b="1" u="sng" dirty="0" smtClean="0"/>
              <a:t>Slander</a:t>
            </a:r>
            <a:r>
              <a:rPr lang="en-US" sz="2400" dirty="0" smtClean="0"/>
              <a:t> - </a:t>
            </a:r>
            <a:r>
              <a:rPr lang="en-US" sz="2400" dirty="0"/>
              <a:t>Spoken </a:t>
            </a:r>
            <a:endParaRPr lang="en-US" sz="2400" dirty="0" smtClean="0"/>
          </a:p>
          <a:p>
            <a:r>
              <a:rPr lang="en-US" sz="2400" dirty="0" smtClean="0"/>
              <a:t>Another form of speech not protected under the first amendment is </a:t>
            </a:r>
            <a:r>
              <a:rPr lang="en-US" sz="2400" b="1" u="sng" dirty="0" smtClean="0"/>
              <a:t>obscenity</a:t>
            </a:r>
            <a:r>
              <a:rPr lang="en-US" sz="2400" dirty="0" smtClean="0"/>
              <a:t>, or speech offensive to conventional standards of decency.</a:t>
            </a:r>
            <a:endParaRPr lang="en-US" sz="2400" dirty="0"/>
          </a:p>
        </p:txBody>
      </p:sp>
      <p:cxnSp>
        <p:nvCxnSpPr>
          <p:cNvPr id="9" name="Straight Arrow Connector 8"/>
          <p:cNvCxnSpPr/>
          <p:nvPr/>
        </p:nvCxnSpPr>
        <p:spPr>
          <a:xfrm>
            <a:off x="3651161" y="3979571"/>
            <a:ext cx="110758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3799268" y="4224271"/>
            <a:ext cx="940158" cy="2446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3738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922" y="210355"/>
            <a:ext cx="10131425" cy="1456267"/>
          </a:xfrm>
        </p:spPr>
        <p:txBody>
          <a:bodyPr/>
          <a:lstStyle/>
          <a:p>
            <a:r>
              <a:rPr lang="en-US" dirty="0" smtClean="0"/>
              <a:t>Freedom of speech</a:t>
            </a:r>
            <a:endParaRPr lang="en-US" dirty="0"/>
          </a:p>
        </p:txBody>
      </p:sp>
      <p:sp>
        <p:nvSpPr>
          <p:cNvPr id="3" name="Content Placeholder 2"/>
          <p:cNvSpPr>
            <a:spLocks noGrp="1"/>
          </p:cNvSpPr>
          <p:nvPr>
            <p:ph idx="1"/>
          </p:nvPr>
        </p:nvSpPr>
        <p:spPr>
          <a:xfrm>
            <a:off x="244699" y="1378039"/>
            <a:ext cx="11655380" cy="5306096"/>
          </a:xfrm>
        </p:spPr>
        <p:txBody>
          <a:bodyPr>
            <a:normAutofit/>
          </a:bodyPr>
          <a:lstStyle/>
          <a:p>
            <a:r>
              <a:rPr lang="en-US" sz="2000" b="1" i="1" dirty="0" smtClean="0"/>
              <a:t>Brandenburg v. Ohio</a:t>
            </a:r>
            <a:r>
              <a:rPr lang="en-US" sz="2000" dirty="0" smtClean="0"/>
              <a:t> (1969) - </a:t>
            </a:r>
            <a:r>
              <a:rPr lang="en-US" sz="2000" dirty="0"/>
              <a:t>T</a:t>
            </a:r>
            <a:r>
              <a:rPr lang="en-US" sz="2000" dirty="0" smtClean="0"/>
              <a:t>he KKK (Ku Klux Klan) leader was arrested for giving a speech advocating illegal activities. The Supreme Court offered a </a:t>
            </a:r>
            <a:r>
              <a:rPr lang="en-US" sz="2000" b="1" dirty="0" smtClean="0"/>
              <a:t>two-part</a:t>
            </a:r>
            <a:r>
              <a:rPr lang="en-US" sz="2000" dirty="0" smtClean="0"/>
              <a:t> test to determine whether a “clear and present danger” exists that might justify suppressing free speech.</a:t>
            </a:r>
            <a:endParaRPr lang="en-US" sz="2000" b="1" dirty="0" smtClean="0"/>
          </a:p>
          <a:p>
            <a:pPr lvl="1"/>
            <a:r>
              <a:rPr lang="en-US" sz="2000" dirty="0" smtClean="0"/>
              <a:t>The Supreme Court must determine that:</a:t>
            </a:r>
          </a:p>
          <a:p>
            <a:pPr marL="1257300" lvl="2" indent="-342900">
              <a:buFont typeface="+mj-lt"/>
              <a:buAutoNum type="arabicPeriod"/>
            </a:pPr>
            <a:r>
              <a:rPr lang="en-US" sz="2000" dirty="0" smtClean="0"/>
              <a:t>Such speech has to be “directed to inciting or producing imminent lawless action”</a:t>
            </a:r>
          </a:p>
          <a:p>
            <a:pPr marL="1257300" lvl="2" indent="-342900">
              <a:buFont typeface="+mj-lt"/>
              <a:buAutoNum type="arabicPeriod"/>
            </a:pPr>
            <a:r>
              <a:rPr lang="en-US" sz="2000" dirty="0" smtClean="0"/>
              <a:t>The speech must be “likely to produce such action”</a:t>
            </a:r>
          </a:p>
          <a:p>
            <a:r>
              <a:rPr lang="en-US" sz="2000" dirty="0" smtClean="0"/>
              <a:t>In this case the Supreme Court determined that the KKK leader’s speech, though containing hateful statements, was unlikely to produce such action. Thus, there was no “clear and present danger” and the KKK leader’s speech was protected under the 1</a:t>
            </a:r>
            <a:r>
              <a:rPr lang="en-US" sz="2000" baseline="30000" dirty="0" smtClean="0"/>
              <a:t>st</a:t>
            </a:r>
            <a:r>
              <a:rPr lang="en-US" sz="2000" dirty="0" smtClean="0"/>
              <a:t> Amendment.</a:t>
            </a:r>
          </a:p>
          <a:p>
            <a:r>
              <a:rPr lang="en-US" sz="2000" dirty="0" smtClean="0"/>
              <a:t>In 1989, extended the protection of the 1</a:t>
            </a:r>
            <a:r>
              <a:rPr lang="en-US" sz="2000" baseline="30000" dirty="0" smtClean="0"/>
              <a:t>st</a:t>
            </a:r>
            <a:r>
              <a:rPr lang="en-US" sz="2000" dirty="0" smtClean="0"/>
              <a:t> Amendment to include </a:t>
            </a:r>
            <a:r>
              <a:rPr lang="en-US" sz="2000" b="1" u="sng" dirty="0" smtClean="0"/>
              <a:t>symbolic speech</a:t>
            </a:r>
            <a:r>
              <a:rPr lang="en-US" sz="2000" dirty="0"/>
              <a:t> </a:t>
            </a:r>
            <a:r>
              <a:rPr lang="en-US" sz="2000" dirty="0" smtClean="0"/>
              <a:t>(conduct that conveys a message without spoken word).</a:t>
            </a:r>
          </a:p>
          <a:p>
            <a:pPr lvl="1"/>
            <a:r>
              <a:rPr lang="en-US" sz="2000" dirty="0" smtClean="0"/>
              <a:t>In </a:t>
            </a:r>
            <a:r>
              <a:rPr lang="en-US" sz="2000" b="1" i="1" dirty="0" smtClean="0"/>
              <a:t>Texas v. Johnson</a:t>
            </a:r>
            <a:r>
              <a:rPr lang="en-US" sz="2000" dirty="0" smtClean="0"/>
              <a:t>, the Supreme Court decided that flag burning is an expression of opinion that is protected by the 1</a:t>
            </a:r>
            <a:r>
              <a:rPr lang="en-US" sz="2000" baseline="30000" dirty="0" smtClean="0"/>
              <a:t>st</a:t>
            </a:r>
            <a:r>
              <a:rPr lang="en-US" sz="2000" dirty="0" smtClean="0"/>
              <a:t> Amendment.</a:t>
            </a:r>
            <a:endParaRPr lang="en-US" sz="2000" dirty="0"/>
          </a:p>
        </p:txBody>
      </p:sp>
    </p:spTree>
    <p:extLst>
      <p:ext uri="{BB962C8B-B14F-4D97-AF65-F5344CB8AC3E}">
        <p14:creationId xmlns:p14="http://schemas.microsoft.com/office/powerpoint/2010/main" val="340310125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39144"/>
            <a:ext cx="10131425" cy="1456267"/>
          </a:xfrm>
        </p:spPr>
        <p:txBody>
          <a:bodyPr/>
          <a:lstStyle/>
          <a:p>
            <a:r>
              <a:rPr lang="en-US" dirty="0" smtClean="0"/>
              <a:t>Freedom of speech</a:t>
            </a:r>
            <a:endParaRPr lang="en-US" dirty="0"/>
          </a:p>
        </p:txBody>
      </p:sp>
      <p:sp>
        <p:nvSpPr>
          <p:cNvPr id="3" name="Content Placeholder 2"/>
          <p:cNvSpPr>
            <a:spLocks noGrp="1"/>
          </p:cNvSpPr>
          <p:nvPr>
            <p:ph idx="1"/>
          </p:nvPr>
        </p:nvSpPr>
        <p:spPr>
          <a:xfrm>
            <a:off x="373487" y="1481070"/>
            <a:ext cx="11397803" cy="5203065"/>
          </a:xfrm>
        </p:spPr>
        <p:txBody>
          <a:bodyPr>
            <a:normAutofit/>
          </a:bodyPr>
          <a:lstStyle/>
          <a:p>
            <a:r>
              <a:rPr lang="en-US" sz="2400" dirty="0" smtClean="0"/>
              <a:t>Some forms of pornography are protected speech, although the government may restrict children’s access to sexually graphic material.</a:t>
            </a:r>
          </a:p>
          <a:p>
            <a:pPr lvl="1"/>
            <a:r>
              <a:rPr lang="en-US" sz="2400" dirty="0" smtClean="0"/>
              <a:t>In 1996 Congress passed the Communications Decency Act in order to try to regulate pornography on the internet.</a:t>
            </a:r>
          </a:p>
          <a:p>
            <a:pPr lvl="1"/>
            <a:r>
              <a:rPr lang="en-US" sz="2400" dirty="0" smtClean="0"/>
              <a:t>A year later, in </a:t>
            </a:r>
            <a:r>
              <a:rPr lang="en-US" sz="2400" b="1" i="1" dirty="0" smtClean="0"/>
              <a:t>Reno v. American Civil Liberties Union</a:t>
            </a:r>
            <a:r>
              <a:rPr lang="en-US" sz="2400" dirty="0" smtClean="0"/>
              <a:t>, the Supreme Court struck it down because it was so vague it could limit most speech on the Internet.</a:t>
            </a:r>
          </a:p>
          <a:p>
            <a:r>
              <a:rPr lang="en-US" sz="2400" dirty="0" smtClean="0"/>
              <a:t>The Supreme Court made it clear that in order to protect all speech, some offensive speech must be allowed to exist.</a:t>
            </a:r>
            <a:endParaRPr lang="en-US" sz="2400" dirty="0"/>
          </a:p>
        </p:txBody>
      </p:sp>
    </p:spTree>
    <p:extLst>
      <p:ext uri="{BB962C8B-B14F-4D97-AF65-F5344CB8AC3E}">
        <p14:creationId xmlns:p14="http://schemas.microsoft.com/office/powerpoint/2010/main" val="29472307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36113"/>
            <a:ext cx="10131425" cy="1456267"/>
          </a:xfrm>
        </p:spPr>
        <p:txBody>
          <a:bodyPr/>
          <a:lstStyle/>
          <a:p>
            <a:r>
              <a:rPr lang="en-US" dirty="0" smtClean="0"/>
              <a:t>Freedom of press</a:t>
            </a:r>
            <a:endParaRPr lang="en-US" dirty="0"/>
          </a:p>
        </p:txBody>
      </p:sp>
      <p:sp>
        <p:nvSpPr>
          <p:cNvPr id="3" name="Content Placeholder 2"/>
          <p:cNvSpPr>
            <a:spLocks noGrp="1"/>
          </p:cNvSpPr>
          <p:nvPr>
            <p:ph idx="1"/>
          </p:nvPr>
        </p:nvSpPr>
        <p:spPr>
          <a:xfrm>
            <a:off x="309093" y="1416677"/>
            <a:ext cx="11603865" cy="5151548"/>
          </a:xfrm>
        </p:spPr>
        <p:txBody>
          <a:bodyPr/>
          <a:lstStyle/>
          <a:p>
            <a:r>
              <a:rPr lang="en-US" dirty="0" smtClean="0"/>
              <a:t>“Were it left to me to decide whether we should have a government without newspapers or newspapers without government, I should not hesitate a moment to prefer the latter.”- Thomas Jefferson</a:t>
            </a:r>
          </a:p>
          <a:p>
            <a:r>
              <a:rPr lang="en-US" dirty="0" smtClean="0"/>
              <a:t>The 1</a:t>
            </a:r>
            <a:r>
              <a:rPr lang="en-US" baseline="30000" dirty="0" smtClean="0"/>
              <a:t>st</a:t>
            </a:r>
            <a:r>
              <a:rPr lang="en-US" dirty="0" smtClean="0"/>
              <a:t> Amendment makes it clear that free speech covers the media and the individuals.</a:t>
            </a:r>
          </a:p>
          <a:p>
            <a:r>
              <a:rPr lang="en-US" b="1" i="1" dirty="0" smtClean="0"/>
              <a:t>Near v. Minnesota</a:t>
            </a:r>
            <a:r>
              <a:rPr lang="en-US" dirty="0" smtClean="0"/>
              <a:t> (1931) - </a:t>
            </a:r>
            <a:r>
              <a:rPr lang="en-US" b="1" u="sng" dirty="0" smtClean="0"/>
              <a:t>Prior restraint</a:t>
            </a:r>
            <a:r>
              <a:rPr lang="en-US" b="1" dirty="0" smtClean="0"/>
              <a:t> </a:t>
            </a:r>
            <a:r>
              <a:rPr lang="en-US" dirty="0" smtClean="0"/>
              <a:t>(attempt by government to prevent publication or broadcast) is unconstitutional.</a:t>
            </a:r>
          </a:p>
          <a:p>
            <a:pPr lvl="1"/>
            <a:r>
              <a:rPr lang="en-US" dirty="0" smtClean="0"/>
              <a:t>If it is believed that an article is libelous, the publisher can be sued after the article has been printed.</a:t>
            </a:r>
          </a:p>
          <a:p>
            <a:pPr lvl="1"/>
            <a:r>
              <a:rPr lang="en-US" dirty="0" smtClean="0"/>
              <a:t>Keeping information from being published could be allowed </a:t>
            </a:r>
            <a:r>
              <a:rPr lang="en-US" b="1" dirty="0" smtClean="0"/>
              <a:t>ONLY </a:t>
            </a:r>
            <a:r>
              <a:rPr lang="en-US" dirty="0" smtClean="0"/>
              <a:t>under special circumstances, such as protecting National Security.</a:t>
            </a:r>
          </a:p>
          <a:p>
            <a:r>
              <a:rPr lang="en-US" b="1" i="1" dirty="0" smtClean="0"/>
              <a:t>New York Times Co. v. United States</a:t>
            </a:r>
            <a:r>
              <a:rPr lang="en-US" dirty="0" smtClean="0"/>
              <a:t> (1971) – The federal government tried to invoke “national security” as grounds for prior restraint because of some leaked classified documents to the New York Times. The Supreme Court decided against the federal </a:t>
            </a:r>
            <a:r>
              <a:rPr lang="en-US" dirty="0"/>
              <a:t>g</a:t>
            </a:r>
            <a:r>
              <a:rPr lang="en-US" dirty="0" smtClean="0"/>
              <a:t>overnment saying that the papers had no effect on national security.</a:t>
            </a:r>
          </a:p>
          <a:p>
            <a:r>
              <a:rPr lang="en-US" dirty="0" smtClean="0"/>
              <a:t>The 1</a:t>
            </a:r>
            <a:r>
              <a:rPr lang="en-US" baseline="30000" dirty="0" smtClean="0"/>
              <a:t>st</a:t>
            </a:r>
            <a:r>
              <a:rPr lang="en-US" dirty="0" smtClean="0"/>
              <a:t> Amendment does not protect against libel. Unless it can be shown that what was printed was </a:t>
            </a:r>
            <a:r>
              <a:rPr lang="en-US" u="sng" dirty="0" smtClean="0"/>
              <a:t>done intentionally </a:t>
            </a:r>
            <a:r>
              <a:rPr lang="en-US" dirty="0" smtClean="0"/>
              <a:t>and with the </a:t>
            </a:r>
            <a:r>
              <a:rPr lang="en-US" u="sng" dirty="0" smtClean="0"/>
              <a:t>purpose to cause harm</a:t>
            </a:r>
            <a:r>
              <a:rPr lang="en-US" dirty="0" smtClean="0"/>
              <a:t>, you are not guilty of libel.</a:t>
            </a:r>
            <a:endParaRPr lang="en-US" dirty="0"/>
          </a:p>
        </p:txBody>
      </p:sp>
    </p:spTree>
    <p:extLst>
      <p:ext uri="{BB962C8B-B14F-4D97-AF65-F5344CB8AC3E}">
        <p14:creationId xmlns:p14="http://schemas.microsoft.com/office/powerpoint/2010/main" val="130543461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922" y="287628"/>
            <a:ext cx="10131425" cy="1456267"/>
          </a:xfrm>
        </p:spPr>
        <p:txBody>
          <a:bodyPr/>
          <a:lstStyle/>
          <a:p>
            <a:r>
              <a:rPr lang="en-US" dirty="0" smtClean="0"/>
              <a:t>Freedom of assembly and the right to petition</a:t>
            </a:r>
            <a:endParaRPr lang="en-US" dirty="0"/>
          </a:p>
        </p:txBody>
      </p:sp>
      <p:sp>
        <p:nvSpPr>
          <p:cNvPr id="3" name="Content Placeholder 2"/>
          <p:cNvSpPr>
            <a:spLocks noGrp="1"/>
          </p:cNvSpPr>
          <p:nvPr>
            <p:ph idx="1"/>
          </p:nvPr>
        </p:nvSpPr>
        <p:spPr>
          <a:xfrm>
            <a:off x="-1" y="1674254"/>
            <a:ext cx="7818505" cy="5183745"/>
          </a:xfrm>
        </p:spPr>
        <p:txBody>
          <a:bodyPr>
            <a:normAutofit/>
          </a:bodyPr>
          <a:lstStyle/>
          <a:p>
            <a:r>
              <a:rPr lang="en-US" sz="2000" dirty="0" smtClean="0"/>
              <a:t>The 1</a:t>
            </a:r>
            <a:r>
              <a:rPr lang="en-US" sz="2000" baseline="30000" dirty="0" smtClean="0"/>
              <a:t>st</a:t>
            </a:r>
            <a:r>
              <a:rPr lang="en-US" sz="2000" dirty="0" smtClean="0"/>
              <a:t>  Amendment protects “the right of the people peaceably to assemble, and to petition the Government for a redress of grievances.”</a:t>
            </a:r>
          </a:p>
          <a:p>
            <a:r>
              <a:rPr lang="en-US" sz="2000" dirty="0" smtClean="0"/>
              <a:t>Many communities require a permit to assemble and some may try to block assembly through permit process.</a:t>
            </a:r>
          </a:p>
          <a:p>
            <a:r>
              <a:rPr lang="en-US" sz="2000" dirty="0" smtClean="0"/>
              <a:t>This happened in </a:t>
            </a:r>
            <a:r>
              <a:rPr lang="en-US" sz="2000" b="1" i="1" dirty="0" smtClean="0"/>
              <a:t>Hague v. CIO</a:t>
            </a:r>
            <a:r>
              <a:rPr lang="en-US" sz="2000" dirty="0" smtClean="0"/>
              <a:t> (1937) – where the mayor of Jersey City applied a permit law unfairly because he disliked labor unions. The Supreme Court decided in favor of the labor union stating that rules must be enforced equally to all groups.</a:t>
            </a:r>
          </a:p>
          <a:p>
            <a:r>
              <a:rPr lang="en-US" sz="2000" dirty="0" smtClean="0"/>
              <a:t>In terms of the right to petition there are not many cases, however, in </a:t>
            </a:r>
            <a:r>
              <a:rPr lang="en-US" sz="2000" b="1" i="1" dirty="0" smtClean="0"/>
              <a:t>NAACP v. Button</a:t>
            </a:r>
            <a:r>
              <a:rPr lang="en-US" sz="2000" dirty="0" smtClean="0"/>
              <a:t> (1963) the NAACP was trying to encourage African Americans who suffered from discrimination to take their cases to court. The state of Virginia accused them of seeking out legal business for financial gain but the Supreme Court concluded that they were instead helping people petition the government for their lawful rights. NAACP’s efforts were protected under the 1</a:t>
            </a:r>
            <a:r>
              <a:rPr lang="en-US" sz="2000" baseline="30000" dirty="0" smtClean="0"/>
              <a:t>st</a:t>
            </a:r>
            <a:r>
              <a:rPr lang="en-US" sz="2000" dirty="0" smtClean="0"/>
              <a:t> Amendment.</a:t>
            </a:r>
          </a:p>
        </p:txBody>
      </p:sp>
      <p:pic>
        <p:nvPicPr>
          <p:cNvPr id="6146" name="Picture 2" descr="http://www.examiner.com/images/blog/EXID11887/images/091029061548resized_Tea_Part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18505" y="3200383"/>
            <a:ext cx="4261878" cy="3196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34506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2" y="609600"/>
            <a:ext cx="10300062" cy="1456267"/>
          </a:xfrm>
        </p:spPr>
        <p:txBody>
          <a:bodyPr/>
          <a:lstStyle/>
          <a:p>
            <a:r>
              <a:rPr lang="en-US" dirty="0" smtClean="0"/>
              <a:t>5.4 - Protections Against Abuses of government Power</a:t>
            </a:r>
            <a:endParaRPr lang="en-US" dirty="0"/>
          </a:p>
        </p:txBody>
      </p:sp>
      <p:sp>
        <p:nvSpPr>
          <p:cNvPr id="3" name="Content Placeholder 2"/>
          <p:cNvSpPr>
            <a:spLocks noGrp="1"/>
          </p:cNvSpPr>
          <p:nvPr>
            <p:ph idx="1"/>
          </p:nvPr>
        </p:nvSpPr>
        <p:spPr>
          <a:xfrm>
            <a:off x="685801" y="2142068"/>
            <a:ext cx="11109959" cy="1136710"/>
          </a:xfrm>
        </p:spPr>
        <p:txBody>
          <a:bodyPr>
            <a:normAutofit/>
          </a:bodyPr>
          <a:lstStyle/>
          <a:p>
            <a:r>
              <a:rPr lang="en-US" sz="2400" dirty="0" smtClean="0"/>
              <a:t>The 2</a:t>
            </a:r>
            <a:r>
              <a:rPr lang="en-US" sz="2400" baseline="30000" dirty="0" smtClean="0"/>
              <a:t>nd</a:t>
            </a:r>
            <a:r>
              <a:rPr lang="en-US" sz="2400" dirty="0" smtClean="0"/>
              <a:t>, 3</a:t>
            </a:r>
            <a:r>
              <a:rPr lang="en-US" sz="2400" baseline="30000" dirty="0" smtClean="0"/>
              <a:t>rd</a:t>
            </a:r>
            <a:r>
              <a:rPr lang="en-US" sz="2400" dirty="0" smtClean="0"/>
              <a:t>, and 4</a:t>
            </a:r>
            <a:r>
              <a:rPr lang="en-US" sz="2400" baseline="30000" dirty="0" smtClean="0"/>
              <a:t>th</a:t>
            </a:r>
            <a:r>
              <a:rPr lang="en-US" sz="2400" dirty="0" smtClean="0"/>
              <a:t> Amendments were a response to suppression of rights under British Colonial rule</a:t>
            </a:r>
          </a:p>
        </p:txBody>
      </p:sp>
      <p:pic>
        <p:nvPicPr>
          <p:cNvPr id="1026" name="Picture 2" descr="http://t3.gstatic.com/images?q=tbn:ANd9GcTAWWUybV5yr-36UB9-gco7AIt5EozJ_U0AZZKiLZqYXNLN40v8:cdn.bearingarms.com/uploads/2014/09/second-amendment-rifleman-1a.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9505" y="3774161"/>
            <a:ext cx="3041160" cy="228087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t3.gstatic.com/images?q=tbn:ANd9GcQNNcObC5W6fiOIexbvky7gRoMKr9_pCdQQnAOnq3g2INFBg-eb:pastormattblog.com/wp-content/uploads/2012/12/thirdamendment.p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12141" y="3558341"/>
            <a:ext cx="2509923" cy="29981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t1.gstatic.com/images?q=tbn:ANd9GcQU6nkt0CUQDJH6k1EB71TQ3vVFZtmw5K5azhZulXFsUNUpJtmr:https://civilrightsandwrongs.files.wordpress.com/2010/01/149359661_51d289cec2-1.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38252" y="3666250"/>
            <a:ext cx="4008225" cy="2653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40592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FLORIDA Standards:</a:t>
            </a:r>
            <a:endParaRPr lang="en-US" dirty="0"/>
          </a:p>
        </p:txBody>
      </p:sp>
      <p:sp>
        <p:nvSpPr>
          <p:cNvPr id="3" name="Content Placeholder 2"/>
          <p:cNvSpPr>
            <a:spLocks noGrp="1"/>
          </p:cNvSpPr>
          <p:nvPr>
            <p:ph idx="1"/>
          </p:nvPr>
        </p:nvSpPr>
        <p:spPr>
          <a:xfrm>
            <a:off x="222069" y="1711235"/>
            <a:ext cx="11769634" cy="2586446"/>
          </a:xfrm>
        </p:spPr>
        <p:txBody>
          <a:bodyPr>
            <a:normAutofit/>
          </a:bodyPr>
          <a:lstStyle/>
          <a:p>
            <a:r>
              <a:rPr lang="en-US" sz="2400" u="sng" dirty="0" smtClean="0"/>
              <a:t>SS.7.C.3.6-</a:t>
            </a:r>
            <a:r>
              <a:rPr lang="en-US" sz="2400" dirty="0" smtClean="0"/>
              <a:t> </a:t>
            </a:r>
            <a:r>
              <a:rPr lang="en-US" sz="2400" b="1" dirty="0" smtClean="0"/>
              <a:t>Evaluate</a:t>
            </a:r>
            <a:r>
              <a:rPr lang="en-US" sz="2400" dirty="0" smtClean="0"/>
              <a:t> Constitutional rights and their impact on individuals and society. </a:t>
            </a:r>
          </a:p>
          <a:p>
            <a:r>
              <a:rPr lang="en-US" sz="2400" u="sng" dirty="0" smtClean="0"/>
              <a:t>SS.7.C.3.12- </a:t>
            </a:r>
            <a:r>
              <a:rPr lang="en-US" sz="2400" b="1" dirty="0" smtClean="0"/>
              <a:t>Analyze</a:t>
            </a:r>
            <a:r>
              <a:rPr lang="en-US" sz="2400" dirty="0" smtClean="0"/>
              <a:t> the significance and outcomes of landmark Supreme Court cases. </a:t>
            </a:r>
          </a:p>
        </p:txBody>
      </p:sp>
    </p:spTree>
    <p:extLst>
      <p:ext uri="{BB962C8B-B14F-4D97-AF65-F5344CB8AC3E}">
        <p14:creationId xmlns:p14="http://schemas.microsoft.com/office/powerpoint/2010/main" val="5164287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PREVIEW</a:t>
            </a:r>
            <a:endParaRPr lang="en-US" dirty="0"/>
          </a:p>
        </p:txBody>
      </p:sp>
      <p:sp>
        <p:nvSpPr>
          <p:cNvPr id="3" name="Content Placeholder 2"/>
          <p:cNvSpPr>
            <a:spLocks noGrp="1"/>
          </p:cNvSpPr>
          <p:nvPr>
            <p:ph idx="1"/>
          </p:nvPr>
        </p:nvSpPr>
        <p:spPr>
          <a:xfrm>
            <a:off x="685801" y="2142067"/>
            <a:ext cx="10131425" cy="4464795"/>
          </a:xfrm>
        </p:spPr>
        <p:txBody>
          <a:bodyPr>
            <a:noAutofit/>
          </a:bodyPr>
          <a:lstStyle/>
          <a:p>
            <a:r>
              <a:rPr lang="en-US" sz="2200" dirty="0"/>
              <a:t>A high school principal has reason to suspect some students of bringing weapons onto campus. After receiving a tip from a teacher, the principal searches the lockers of three students and finds a knife and a small handgun in one student’s locker. The other two lockers turn up nothing</a:t>
            </a:r>
            <a:r>
              <a:rPr lang="en-US" sz="2200" dirty="0" smtClean="0"/>
              <a:t>.</a:t>
            </a:r>
          </a:p>
          <a:p>
            <a:endParaRPr lang="en-US" sz="2200" dirty="0"/>
          </a:p>
          <a:p>
            <a:r>
              <a:rPr lang="en-US" sz="2200" dirty="0"/>
              <a:t>1. In this situation, what rights do the students assigned to these lockers have</a:t>
            </a:r>
            <a:r>
              <a:rPr lang="en-US" sz="2200" dirty="0" smtClean="0"/>
              <a:t>?</a:t>
            </a:r>
          </a:p>
          <a:p>
            <a:endParaRPr lang="en-US" sz="2200" dirty="0"/>
          </a:p>
          <a:p>
            <a:r>
              <a:rPr lang="en-US" sz="2200" dirty="0"/>
              <a:t>2. What rights does the principal, acting on behalf of the student body, have</a:t>
            </a:r>
            <a:r>
              <a:rPr lang="en-US" sz="2200" dirty="0" smtClean="0"/>
              <a:t>?</a:t>
            </a:r>
          </a:p>
          <a:p>
            <a:endParaRPr lang="en-US" sz="2200" dirty="0"/>
          </a:p>
          <a:p>
            <a:r>
              <a:rPr lang="en-US" sz="2200" dirty="0"/>
              <a:t>3. On a high school campus, should authorities be allowed to search student lockers whenever they want?</a:t>
            </a:r>
          </a:p>
        </p:txBody>
      </p:sp>
    </p:spTree>
    <p:extLst>
      <p:ext uri="{BB962C8B-B14F-4D97-AF65-F5344CB8AC3E}">
        <p14:creationId xmlns:p14="http://schemas.microsoft.com/office/powerpoint/2010/main" val="42383665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943" y="309154"/>
            <a:ext cx="11795759" cy="1456267"/>
          </a:xfrm>
        </p:spPr>
        <p:txBody>
          <a:bodyPr/>
          <a:lstStyle/>
          <a:p>
            <a:r>
              <a:rPr lang="en-US" dirty="0" smtClean="0"/>
              <a:t>The second amendment and the right to bear arms</a:t>
            </a:r>
            <a:endParaRPr lang="en-US" dirty="0"/>
          </a:p>
        </p:txBody>
      </p:sp>
      <p:sp>
        <p:nvSpPr>
          <p:cNvPr id="4" name="Content Placeholder 3"/>
          <p:cNvSpPr>
            <a:spLocks noGrp="1"/>
          </p:cNvSpPr>
          <p:nvPr>
            <p:ph sz="half" idx="1"/>
          </p:nvPr>
        </p:nvSpPr>
        <p:spPr>
          <a:xfrm>
            <a:off x="248193" y="1515290"/>
            <a:ext cx="6740436" cy="5185955"/>
          </a:xfrm>
        </p:spPr>
        <p:txBody>
          <a:bodyPr>
            <a:normAutofit/>
          </a:bodyPr>
          <a:lstStyle/>
          <a:p>
            <a:r>
              <a:rPr lang="en-US" dirty="0" smtClean="0"/>
              <a:t>The 2</a:t>
            </a:r>
            <a:r>
              <a:rPr lang="en-US" baseline="30000" dirty="0" smtClean="0"/>
              <a:t>nd</a:t>
            </a:r>
            <a:r>
              <a:rPr lang="en-US" dirty="0" smtClean="0"/>
              <a:t> Amendment says, </a:t>
            </a:r>
            <a:r>
              <a:rPr lang="en-US" b="1" i="1" dirty="0" smtClean="0"/>
              <a:t>“A well regulated Militia, being necessary to the security of a free State, the right of the people to keep and bear Arms, shall not be infringed.”</a:t>
            </a:r>
          </a:p>
          <a:p>
            <a:r>
              <a:rPr lang="en-US" dirty="0" smtClean="0"/>
              <a:t>In </a:t>
            </a:r>
            <a:r>
              <a:rPr lang="en-US" dirty="0"/>
              <a:t>colonial times, people relied on local militias to provide security for their </a:t>
            </a:r>
            <a:r>
              <a:rPr lang="en-US" dirty="0" smtClean="0"/>
              <a:t>communities.</a:t>
            </a:r>
            <a:endParaRPr lang="en-US" dirty="0"/>
          </a:p>
          <a:p>
            <a:r>
              <a:rPr lang="en-US" dirty="0" smtClean="0"/>
              <a:t>The Constitution </a:t>
            </a:r>
            <a:r>
              <a:rPr lang="en-US" dirty="0"/>
              <a:t>allowed Congress to create </a:t>
            </a:r>
            <a:r>
              <a:rPr lang="en-US" dirty="0" smtClean="0"/>
              <a:t>a national army </a:t>
            </a:r>
            <a:r>
              <a:rPr lang="en-US" dirty="0"/>
              <a:t>and </a:t>
            </a:r>
            <a:r>
              <a:rPr lang="en-US" dirty="0" smtClean="0"/>
              <a:t>navy, </a:t>
            </a:r>
            <a:r>
              <a:rPr lang="en-US" dirty="0"/>
              <a:t>but the framers were wary </a:t>
            </a:r>
            <a:r>
              <a:rPr lang="en-US" dirty="0" smtClean="0"/>
              <a:t>of </a:t>
            </a:r>
            <a:r>
              <a:rPr lang="en-US" dirty="0"/>
              <a:t>standing </a:t>
            </a:r>
            <a:r>
              <a:rPr lang="en-US" dirty="0" smtClean="0"/>
              <a:t>armies.</a:t>
            </a:r>
            <a:endParaRPr lang="en-US" dirty="0"/>
          </a:p>
          <a:p>
            <a:pPr lvl="1"/>
            <a:r>
              <a:rPr lang="en-US" dirty="0" smtClean="0"/>
              <a:t>The framers feared </a:t>
            </a:r>
            <a:r>
              <a:rPr lang="en-US" dirty="0"/>
              <a:t>that </a:t>
            </a:r>
            <a:r>
              <a:rPr lang="en-US" dirty="0" smtClean="0"/>
              <a:t>the central government </a:t>
            </a:r>
            <a:r>
              <a:rPr lang="en-US" dirty="0"/>
              <a:t>would use </a:t>
            </a:r>
            <a:r>
              <a:rPr lang="en-US" dirty="0" smtClean="0"/>
              <a:t>the army </a:t>
            </a:r>
            <a:r>
              <a:rPr lang="en-US" dirty="0"/>
              <a:t>to suppress citizens’ </a:t>
            </a:r>
            <a:r>
              <a:rPr lang="en-US" dirty="0" smtClean="0"/>
              <a:t>rights.</a:t>
            </a:r>
            <a:endParaRPr lang="en-US" dirty="0"/>
          </a:p>
          <a:p>
            <a:pPr lvl="1"/>
            <a:r>
              <a:rPr lang="en-US" dirty="0" smtClean="0"/>
              <a:t>This amendment was built into </a:t>
            </a:r>
            <a:r>
              <a:rPr lang="en-US" dirty="0"/>
              <a:t>Bill of Rights for </a:t>
            </a:r>
            <a:r>
              <a:rPr lang="en-US" dirty="0" smtClean="0"/>
              <a:t>the purpose </a:t>
            </a:r>
            <a:r>
              <a:rPr lang="en-US" dirty="0"/>
              <a:t>of freedom and </a:t>
            </a:r>
            <a:r>
              <a:rPr lang="en-US" dirty="0" smtClean="0"/>
              <a:t>security.</a:t>
            </a:r>
            <a:endParaRPr lang="en-US" dirty="0"/>
          </a:p>
          <a:p>
            <a:r>
              <a:rPr lang="en-US" dirty="0" smtClean="0"/>
              <a:t>The 2</a:t>
            </a:r>
            <a:r>
              <a:rPr lang="en-US" baseline="30000" dirty="0" smtClean="0"/>
              <a:t>nd</a:t>
            </a:r>
            <a:r>
              <a:rPr lang="en-US" dirty="0" smtClean="0"/>
              <a:t> </a:t>
            </a:r>
            <a:r>
              <a:rPr lang="en-US" dirty="0"/>
              <a:t>Amendment </a:t>
            </a:r>
            <a:r>
              <a:rPr lang="en-US" dirty="0" smtClean="0"/>
              <a:t>has not been incorporated, meaning that </a:t>
            </a:r>
            <a:r>
              <a:rPr lang="en-US" dirty="0"/>
              <a:t>most regulation of firearms is in the hands of the state and local </a:t>
            </a:r>
            <a:r>
              <a:rPr lang="en-US" dirty="0" smtClean="0"/>
              <a:t>governments.</a:t>
            </a:r>
            <a:endParaRPr lang="en-US" dirty="0"/>
          </a:p>
        </p:txBody>
      </p:sp>
      <p:pic>
        <p:nvPicPr>
          <p:cNvPr id="2050" name="Picture 2" descr="http://almostdorothy.files.wordpress.com/2013/07/bear-arm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89308" y="1761595"/>
            <a:ext cx="4791075" cy="4410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83385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446" y="296091"/>
            <a:ext cx="11730445" cy="1456267"/>
          </a:xfrm>
        </p:spPr>
        <p:txBody>
          <a:bodyPr/>
          <a:lstStyle/>
          <a:p>
            <a:r>
              <a:rPr lang="en-US" dirty="0"/>
              <a:t>The second amendment and the right to bear arms</a:t>
            </a:r>
          </a:p>
        </p:txBody>
      </p:sp>
      <p:sp>
        <p:nvSpPr>
          <p:cNvPr id="3" name="Content Placeholder 2"/>
          <p:cNvSpPr>
            <a:spLocks noGrp="1"/>
          </p:cNvSpPr>
          <p:nvPr>
            <p:ph idx="1"/>
          </p:nvPr>
        </p:nvSpPr>
        <p:spPr/>
        <p:txBody>
          <a:bodyPr>
            <a:normAutofit/>
          </a:bodyPr>
          <a:lstStyle/>
          <a:p>
            <a:r>
              <a:rPr lang="en-US" sz="2400" dirty="0" smtClean="0"/>
              <a:t>In 1934</a:t>
            </a:r>
            <a:r>
              <a:rPr lang="en-US" sz="2400" dirty="0"/>
              <a:t>, </a:t>
            </a:r>
            <a:r>
              <a:rPr lang="en-US" sz="2400" dirty="0" smtClean="0"/>
              <a:t>an increase </a:t>
            </a:r>
            <a:r>
              <a:rPr lang="en-US" sz="2400" dirty="0"/>
              <a:t>in gang violence and an attempt on </a:t>
            </a:r>
            <a:r>
              <a:rPr lang="en-US" sz="2400" dirty="0" smtClean="0"/>
              <a:t>President Franklin Roosevelt’s </a:t>
            </a:r>
            <a:r>
              <a:rPr lang="en-US" sz="2400" dirty="0"/>
              <a:t>life led to the first federal gun control </a:t>
            </a:r>
            <a:r>
              <a:rPr lang="en-US" sz="2400" dirty="0" smtClean="0"/>
              <a:t>law.</a:t>
            </a:r>
          </a:p>
          <a:p>
            <a:pPr lvl="1"/>
            <a:r>
              <a:rPr lang="en-US" sz="2400" dirty="0" smtClean="0"/>
              <a:t>This law placed tax on certain powerful firearms and required background checks.</a:t>
            </a:r>
          </a:p>
          <a:p>
            <a:pPr lvl="1"/>
            <a:r>
              <a:rPr lang="en-US" sz="2400" b="1" i="1" dirty="0" smtClean="0"/>
              <a:t>U.S. v. Miller</a:t>
            </a:r>
            <a:r>
              <a:rPr lang="en-US" sz="2400" dirty="0" smtClean="0"/>
              <a:t> (1939) – The Court supported the conviction of two men who failed to register a sawed-off shotgun. The Court determined that government had the right to regulate such weapons.</a:t>
            </a:r>
          </a:p>
        </p:txBody>
      </p:sp>
    </p:spTree>
    <p:extLst>
      <p:ext uri="{BB962C8B-B14F-4D97-AF65-F5344CB8AC3E}">
        <p14:creationId xmlns:p14="http://schemas.microsoft.com/office/powerpoint/2010/main" val="30075055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third and fourth amendment: protecting your home and person</a:t>
            </a:r>
            <a:endParaRPr lang="en-US" dirty="0"/>
          </a:p>
        </p:txBody>
      </p:sp>
      <p:sp>
        <p:nvSpPr>
          <p:cNvPr id="3" name="Content Placeholder 2"/>
          <p:cNvSpPr>
            <a:spLocks noGrp="1"/>
          </p:cNvSpPr>
          <p:nvPr>
            <p:ph idx="1"/>
          </p:nvPr>
        </p:nvSpPr>
        <p:spPr>
          <a:xfrm>
            <a:off x="274321" y="2142067"/>
            <a:ext cx="11704320" cy="2273179"/>
          </a:xfrm>
        </p:spPr>
        <p:txBody>
          <a:bodyPr>
            <a:normAutofit/>
          </a:bodyPr>
          <a:lstStyle/>
          <a:p>
            <a:r>
              <a:rPr lang="en-US" sz="2000" dirty="0" smtClean="0"/>
              <a:t>These amendments are designed to protect the privacy and property rights of citizens from abuses by law enforcement or military.</a:t>
            </a:r>
          </a:p>
          <a:p>
            <a:r>
              <a:rPr lang="en-US" sz="2000" dirty="0" smtClean="0"/>
              <a:t>The 3</a:t>
            </a:r>
            <a:r>
              <a:rPr lang="en-US" sz="2000" baseline="30000" dirty="0" smtClean="0"/>
              <a:t>rd</a:t>
            </a:r>
            <a:r>
              <a:rPr lang="en-US" sz="2000" dirty="0" smtClean="0"/>
              <a:t> Amendment: Prohibits citizens from being forced to take soldiers into their homes. It offers a general guarantee for the privacy and sanctity of people’s homes.</a:t>
            </a:r>
          </a:p>
        </p:txBody>
      </p:sp>
      <p:pic>
        <p:nvPicPr>
          <p:cNvPr id="4098" name="Picture 2" descr="http://articlevprojecttorestoreliberty.com/uploads/3/1/9/5/3195612/9915049_ori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03513" y="4362128"/>
            <a:ext cx="6096000" cy="2305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5987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676" y="230778"/>
            <a:ext cx="10131425" cy="1456267"/>
          </a:xfrm>
        </p:spPr>
        <p:txBody>
          <a:bodyPr/>
          <a:lstStyle/>
          <a:p>
            <a:r>
              <a:rPr lang="en-US" dirty="0"/>
              <a:t>The third and fourth amendment: protecting your home and person</a:t>
            </a:r>
          </a:p>
        </p:txBody>
      </p:sp>
      <p:sp>
        <p:nvSpPr>
          <p:cNvPr id="3" name="Content Placeholder 2"/>
          <p:cNvSpPr>
            <a:spLocks noGrp="1"/>
          </p:cNvSpPr>
          <p:nvPr>
            <p:ph idx="1"/>
          </p:nvPr>
        </p:nvSpPr>
        <p:spPr>
          <a:xfrm>
            <a:off x="169817" y="1280160"/>
            <a:ext cx="10660473" cy="4650378"/>
          </a:xfrm>
        </p:spPr>
        <p:txBody>
          <a:bodyPr>
            <a:normAutofit/>
          </a:bodyPr>
          <a:lstStyle/>
          <a:p>
            <a:r>
              <a:rPr lang="en-US" sz="2000" dirty="0" smtClean="0"/>
              <a:t>The 4</a:t>
            </a:r>
            <a:r>
              <a:rPr lang="en-US" sz="2000" baseline="30000" dirty="0" smtClean="0"/>
              <a:t>th</a:t>
            </a:r>
            <a:r>
              <a:rPr lang="en-US" sz="2000" dirty="0" smtClean="0"/>
              <a:t> </a:t>
            </a:r>
            <a:r>
              <a:rPr lang="en-US" sz="2000" dirty="0"/>
              <a:t>Amendment: Forbids “unreasonable searches and seizures” of individuals or their </a:t>
            </a:r>
            <a:r>
              <a:rPr lang="en-US" sz="2000" dirty="0" smtClean="0"/>
              <a:t>property without a properly executed </a:t>
            </a:r>
            <a:r>
              <a:rPr lang="en-US" sz="2000" b="1" u="sng" dirty="0" smtClean="0"/>
              <a:t>warrant</a:t>
            </a:r>
            <a:r>
              <a:rPr lang="en-US" sz="2000" dirty="0" smtClean="0"/>
              <a:t> (written </a:t>
            </a:r>
            <a:r>
              <a:rPr lang="en-US" sz="2000" dirty="0"/>
              <a:t>approval from a </a:t>
            </a:r>
            <a:r>
              <a:rPr lang="en-US" sz="2000" dirty="0" smtClean="0"/>
              <a:t>judge).</a:t>
            </a:r>
          </a:p>
          <a:p>
            <a:pPr lvl="1"/>
            <a:r>
              <a:rPr lang="en-US" sz="2000" dirty="0" smtClean="0"/>
              <a:t>A </a:t>
            </a:r>
            <a:r>
              <a:rPr lang="en-US" sz="2000" dirty="0"/>
              <a:t>law enforcement officer may not search person or property without consent or legal </a:t>
            </a:r>
            <a:r>
              <a:rPr lang="en-US" sz="2000" dirty="0" smtClean="0"/>
              <a:t>order.</a:t>
            </a:r>
            <a:endParaRPr lang="en-US" sz="2000" dirty="0"/>
          </a:p>
          <a:p>
            <a:pPr lvl="1"/>
            <a:r>
              <a:rPr lang="en-US" sz="2000" dirty="0"/>
              <a:t>Warrant must be based on </a:t>
            </a:r>
            <a:r>
              <a:rPr lang="en-US" sz="2000" b="1" u="sng" dirty="0"/>
              <a:t>probable </a:t>
            </a:r>
            <a:r>
              <a:rPr lang="en-US" sz="2000" b="1" u="sng" dirty="0" smtClean="0"/>
              <a:t>cause</a:t>
            </a:r>
            <a:r>
              <a:rPr lang="en-US" sz="2000" dirty="0" smtClean="0"/>
              <a:t> (reasonable </a:t>
            </a:r>
            <a:r>
              <a:rPr lang="en-US" sz="2000" dirty="0"/>
              <a:t>suspicion of criminal </a:t>
            </a:r>
            <a:r>
              <a:rPr lang="en-US" sz="2000" dirty="0" smtClean="0"/>
              <a:t>behavior).</a:t>
            </a:r>
            <a:endParaRPr lang="en-US" sz="2000" dirty="0"/>
          </a:p>
          <a:p>
            <a:pPr lvl="1"/>
            <a:r>
              <a:rPr lang="en-US" sz="2000" dirty="0" smtClean="0"/>
              <a:t>Warrant </a:t>
            </a:r>
            <a:r>
              <a:rPr lang="en-US" sz="2000" u="sng" dirty="0" smtClean="0"/>
              <a:t>must</a:t>
            </a:r>
            <a:r>
              <a:rPr lang="en-US" sz="2000" dirty="0" smtClean="0"/>
              <a:t> </a:t>
            </a:r>
            <a:r>
              <a:rPr lang="en-US" sz="2000" dirty="0"/>
              <a:t>be specific and describe the person, place, or thing to be </a:t>
            </a:r>
            <a:r>
              <a:rPr lang="en-US" sz="2000" dirty="0" smtClean="0"/>
              <a:t>searched.</a:t>
            </a:r>
          </a:p>
          <a:p>
            <a:r>
              <a:rPr lang="en-US" sz="2000" dirty="0"/>
              <a:t>Warrant </a:t>
            </a:r>
            <a:r>
              <a:rPr lang="en-US" sz="2000" u="sng" dirty="0"/>
              <a:t>not needed </a:t>
            </a:r>
            <a:r>
              <a:rPr lang="en-US" sz="2000" dirty="0"/>
              <a:t>for:</a:t>
            </a:r>
          </a:p>
          <a:p>
            <a:pPr lvl="1"/>
            <a:r>
              <a:rPr lang="en-US" sz="2000" dirty="0"/>
              <a:t>Criminal activity in </a:t>
            </a:r>
            <a:r>
              <a:rPr lang="en-US" sz="2000" u="sng" dirty="0"/>
              <a:t>plain view</a:t>
            </a:r>
          </a:p>
          <a:p>
            <a:pPr lvl="1"/>
            <a:r>
              <a:rPr lang="en-US" sz="2000" dirty="0"/>
              <a:t>Probable cause to believe suspect is trying to destroy evidence</a:t>
            </a:r>
          </a:p>
          <a:p>
            <a:pPr lvl="1"/>
            <a:r>
              <a:rPr lang="en-US" sz="2000" dirty="0"/>
              <a:t>Searches of students and their possessions by school officials </a:t>
            </a:r>
          </a:p>
        </p:txBody>
      </p:sp>
      <p:pic>
        <p:nvPicPr>
          <p:cNvPr id="7170" name="Picture 2" descr="https://encrypted-tbn2.gstatic.com/images?q=tbn:ANd9GcSvm3rtwifgIJox2awclxRmmGo5xJKFSysXK1_R02D3_HJlP1Ze3Q"/>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8647" y="3940223"/>
            <a:ext cx="3334601" cy="29177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103408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256903"/>
            <a:ext cx="10131425" cy="1456267"/>
          </a:xfrm>
        </p:spPr>
        <p:txBody>
          <a:bodyPr/>
          <a:lstStyle/>
          <a:p>
            <a:r>
              <a:rPr lang="en-US" dirty="0"/>
              <a:t>The third and fourth amendment: protecting your home and person</a:t>
            </a:r>
          </a:p>
        </p:txBody>
      </p:sp>
      <p:sp>
        <p:nvSpPr>
          <p:cNvPr id="3" name="Content Placeholder 2"/>
          <p:cNvSpPr>
            <a:spLocks noGrp="1"/>
          </p:cNvSpPr>
          <p:nvPr>
            <p:ph idx="1"/>
          </p:nvPr>
        </p:nvSpPr>
        <p:spPr>
          <a:xfrm>
            <a:off x="176349" y="1724297"/>
            <a:ext cx="11841479" cy="3792583"/>
          </a:xfrm>
        </p:spPr>
        <p:txBody>
          <a:bodyPr>
            <a:normAutofit/>
          </a:bodyPr>
          <a:lstStyle/>
          <a:p>
            <a:r>
              <a:rPr lang="en-US" sz="2000" dirty="0" smtClean="0"/>
              <a:t>There have been many cases involving search and seizure. A few of the landmark cases are listed below.</a:t>
            </a:r>
          </a:p>
          <a:p>
            <a:r>
              <a:rPr lang="en-US" sz="2000" b="1" i="1" dirty="0" smtClean="0"/>
              <a:t>Katz v. United States</a:t>
            </a:r>
            <a:r>
              <a:rPr lang="en-US" sz="2000" dirty="0" smtClean="0"/>
              <a:t> (1967) – A person has “reasonable expectation of privacy” in a phone booth (a warrant is required).</a:t>
            </a:r>
          </a:p>
          <a:p>
            <a:pPr lvl="1"/>
            <a:r>
              <a:rPr lang="en-US" sz="2000" dirty="0" smtClean="0"/>
              <a:t>This case involved the police recording a suspect’s conversation from a public phone booth.</a:t>
            </a:r>
          </a:p>
          <a:p>
            <a:r>
              <a:rPr lang="en-US" sz="2000" b="1" i="1" dirty="0" smtClean="0"/>
              <a:t>Terry v. Ohio</a:t>
            </a:r>
            <a:r>
              <a:rPr lang="en-US" sz="2000" dirty="0" smtClean="0"/>
              <a:t> (1968) - Officer observations (suspicions) provide adequate cause for a search.</a:t>
            </a:r>
          </a:p>
          <a:p>
            <a:pPr lvl="1"/>
            <a:r>
              <a:rPr lang="en-US" sz="2000" dirty="0" smtClean="0"/>
              <a:t>The behavior of three men caused the officer to believe that they were about to rob a store.</a:t>
            </a:r>
          </a:p>
          <a:p>
            <a:pPr lvl="1"/>
            <a:r>
              <a:rPr lang="en-US" sz="2000" dirty="0" smtClean="0"/>
              <a:t>After questioning the men, the officer frisked the men and found a gun on two of them. They were later convicted of carrying a concealed weapon.</a:t>
            </a:r>
          </a:p>
          <a:p>
            <a:pPr lvl="2"/>
            <a:r>
              <a:rPr lang="en-US" sz="1800" dirty="0" smtClean="0"/>
              <a:t>The search was considered reasonable given the behavior of the suspects .</a:t>
            </a:r>
            <a:endParaRPr lang="en-US" sz="1800" dirty="0"/>
          </a:p>
        </p:txBody>
      </p:sp>
      <p:pic>
        <p:nvPicPr>
          <p:cNvPr id="6150" name="Picture 6" descr="http://images.reachsite.com/9ca60fc0-b61e-45b0-8c60-fcb29c0871a9/media/561269/medium/561269.PNG?gen=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83393" y="4892511"/>
            <a:ext cx="2948233" cy="1965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5393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5.5- Your right in the legal system</a:t>
            </a:r>
            <a:endParaRPr lang="en-US" dirty="0"/>
          </a:p>
        </p:txBody>
      </p:sp>
      <p:sp>
        <p:nvSpPr>
          <p:cNvPr id="3" name="Content Placeholder 2"/>
          <p:cNvSpPr>
            <a:spLocks noGrp="1"/>
          </p:cNvSpPr>
          <p:nvPr>
            <p:ph idx="1"/>
          </p:nvPr>
        </p:nvSpPr>
        <p:spPr>
          <a:xfrm>
            <a:off x="685801" y="1946124"/>
            <a:ext cx="10131425" cy="1633099"/>
          </a:xfrm>
        </p:spPr>
        <p:txBody>
          <a:bodyPr>
            <a:normAutofit/>
          </a:bodyPr>
          <a:lstStyle/>
          <a:p>
            <a:r>
              <a:rPr lang="en-US" sz="2400" dirty="0" smtClean="0"/>
              <a:t>The 5</a:t>
            </a:r>
            <a:r>
              <a:rPr lang="en-US" sz="2400" baseline="30000" dirty="0" smtClean="0"/>
              <a:t>th</a:t>
            </a:r>
            <a:r>
              <a:rPr lang="en-US" sz="2400" dirty="0" smtClean="0"/>
              <a:t>, 6</a:t>
            </a:r>
            <a:r>
              <a:rPr lang="en-US" sz="2400" baseline="30000" dirty="0" smtClean="0"/>
              <a:t>th</a:t>
            </a:r>
            <a:r>
              <a:rPr lang="en-US" sz="2400" dirty="0" smtClean="0"/>
              <a:t>, 7</a:t>
            </a:r>
            <a:r>
              <a:rPr lang="en-US" sz="2400" baseline="30000" dirty="0" smtClean="0"/>
              <a:t>th</a:t>
            </a:r>
            <a:r>
              <a:rPr lang="en-US" sz="2400" dirty="0" smtClean="0"/>
              <a:t>, and 8</a:t>
            </a:r>
            <a:r>
              <a:rPr lang="en-US" sz="2400" baseline="30000" dirty="0" smtClean="0"/>
              <a:t>th</a:t>
            </a:r>
            <a:r>
              <a:rPr lang="en-US" sz="2400" dirty="0" smtClean="0"/>
              <a:t> Amendments concern the protection of rights in the judicial process.</a:t>
            </a:r>
          </a:p>
        </p:txBody>
      </p:sp>
      <p:pic>
        <p:nvPicPr>
          <p:cNvPr id="8194" name="Picture 2" descr="https://encrypted-tbn3.gstatic.com/images?q=tbn:ANd9GcTsr5N8ftrAep1fmHrL0jvQsz22VQIc1-kEXlcpPPp3ry2cvOc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2489" y="4192811"/>
            <a:ext cx="3176756" cy="211783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billofrightsinstitute.org/wp-content/uploads/2011/12/AP_Constitution_7Amendme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07516" y="4192811"/>
            <a:ext cx="3943520" cy="1685855"/>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http://www.revolutionary-war-and-beyond.com/image-files/titus-oates-pilloried-lar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18212" y="3730650"/>
            <a:ext cx="2063149" cy="304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652763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FLORIDA Standards:</a:t>
            </a:r>
            <a:endParaRPr lang="en-US" dirty="0"/>
          </a:p>
        </p:txBody>
      </p:sp>
      <p:sp>
        <p:nvSpPr>
          <p:cNvPr id="3" name="Content Placeholder 2"/>
          <p:cNvSpPr>
            <a:spLocks noGrp="1"/>
          </p:cNvSpPr>
          <p:nvPr>
            <p:ph idx="1"/>
          </p:nvPr>
        </p:nvSpPr>
        <p:spPr>
          <a:xfrm>
            <a:off x="222069" y="1711234"/>
            <a:ext cx="11769634" cy="2573383"/>
          </a:xfrm>
        </p:spPr>
        <p:txBody>
          <a:bodyPr>
            <a:normAutofit/>
          </a:bodyPr>
          <a:lstStyle/>
          <a:p>
            <a:r>
              <a:rPr lang="en-US" sz="2400" u="sng" dirty="0" smtClean="0"/>
              <a:t>SS.7.C.3.6</a:t>
            </a:r>
            <a:r>
              <a:rPr lang="en-US" sz="2400" dirty="0" smtClean="0"/>
              <a:t> - </a:t>
            </a:r>
            <a:r>
              <a:rPr lang="en-US" sz="2400" b="1" dirty="0" smtClean="0"/>
              <a:t>Evaluate</a:t>
            </a:r>
            <a:r>
              <a:rPr lang="en-US" sz="2400" dirty="0" smtClean="0"/>
              <a:t> Constitutional rights and their impact on individuals and society. </a:t>
            </a:r>
          </a:p>
          <a:p>
            <a:r>
              <a:rPr lang="en-US" sz="2400" u="sng" dirty="0" smtClean="0"/>
              <a:t>SS.7.C.3.12</a:t>
            </a:r>
            <a:r>
              <a:rPr lang="en-US" sz="2400" dirty="0" smtClean="0"/>
              <a:t> - </a:t>
            </a:r>
            <a:r>
              <a:rPr lang="en-US" sz="2400" b="1" dirty="0" smtClean="0"/>
              <a:t>Analyze</a:t>
            </a:r>
            <a:r>
              <a:rPr lang="en-US" sz="2400" dirty="0" smtClean="0"/>
              <a:t> the significance and outcomes of landmark Supreme Court cases. </a:t>
            </a:r>
          </a:p>
        </p:txBody>
      </p:sp>
    </p:spTree>
    <p:extLst>
      <p:ext uri="{BB962C8B-B14F-4D97-AF65-F5344CB8AC3E}">
        <p14:creationId xmlns:p14="http://schemas.microsoft.com/office/powerpoint/2010/main" val="5164287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fifth amendment: your rights when accused of a crime</a:t>
            </a:r>
            <a:endParaRPr lang="en-US" dirty="0"/>
          </a:p>
        </p:txBody>
      </p:sp>
      <p:sp>
        <p:nvSpPr>
          <p:cNvPr id="3" name="Content Placeholder 2"/>
          <p:cNvSpPr>
            <a:spLocks noGrp="1"/>
          </p:cNvSpPr>
          <p:nvPr>
            <p:ph idx="1"/>
          </p:nvPr>
        </p:nvSpPr>
        <p:spPr>
          <a:xfrm>
            <a:off x="274321" y="2142067"/>
            <a:ext cx="11612880" cy="4533053"/>
          </a:xfrm>
        </p:spPr>
        <p:txBody>
          <a:bodyPr>
            <a:noAutofit/>
          </a:bodyPr>
          <a:lstStyle/>
          <a:p>
            <a:r>
              <a:rPr lang="en-US" sz="2400" dirty="0"/>
              <a:t>A common phrase is heard when a suspect is arrested for a crime, “you have the right to remain silent”- 5</a:t>
            </a:r>
            <a:r>
              <a:rPr lang="en-US" sz="2400" baseline="30000" dirty="0"/>
              <a:t>th</a:t>
            </a:r>
            <a:r>
              <a:rPr lang="en-US" sz="2400" dirty="0"/>
              <a:t> Amendment </a:t>
            </a:r>
          </a:p>
          <a:p>
            <a:pPr lvl="1"/>
            <a:r>
              <a:rPr lang="en-US" sz="2400" dirty="0"/>
              <a:t>Protects against </a:t>
            </a:r>
            <a:r>
              <a:rPr lang="en-US" sz="2400" b="1" u="sng" dirty="0"/>
              <a:t>self-incrimination</a:t>
            </a:r>
            <a:r>
              <a:rPr lang="en-US" sz="2400" b="1" dirty="0"/>
              <a:t>, </a:t>
            </a:r>
            <a:r>
              <a:rPr lang="en-US" sz="2400" dirty="0"/>
              <a:t>or saying anything that might imply their own </a:t>
            </a:r>
            <a:r>
              <a:rPr lang="en-US" sz="2400" dirty="0" smtClean="0"/>
              <a:t>guilt.</a:t>
            </a:r>
            <a:endParaRPr lang="en-US" sz="2400" dirty="0"/>
          </a:p>
          <a:p>
            <a:pPr lvl="1"/>
            <a:r>
              <a:rPr lang="en-US" sz="2400" dirty="0"/>
              <a:t>Made to prevent </a:t>
            </a:r>
            <a:r>
              <a:rPr lang="en-US" sz="2400" dirty="0" smtClean="0"/>
              <a:t>law enforcement officers (LEOs) from </a:t>
            </a:r>
            <a:r>
              <a:rPr lang="en-US" sz="2400" dirty="0"/>
              <a:t>pressuring suspects into admitting crimes they did not </a:t>
            </a:r>
            <a:r>
              <a:rPr lang="en-US" sz="2400" dirty="0" smtClean="0"/>
              <a:t>commit.</a:t>
            </a:r>
            <a:endParaRPr lang="en-US" sz="2400" dirty="0"/>
          </a:p>
          <a:p>
            <a:pPr lvl="1"/>
            <a:r>
              <a:rPr lang="en-US" sz="2400" b="1" i="1" dirty="0"/>
              <a:t>Miranda v. Arizona</a:t>
            </a:r>
            <a:r>
              <a:rPr lang="en-US" sz="2400" dirty="0"/>
              <a:t> (1966</a:t>
            </a:r>
            <a:r>
              <a:rPr lang="en-US" sz="2400" dirty="0" smtClean="0"/>
              <a:t>) – the Court set forth a procedure for ensuring that suspects know their rights. LEOs </a:t>
            </a:r>
            <a:r>
              <a:rPr lang="en-US" sz="2400" dirty="0"/>
              <a:t>must warn </a:t>
            </a:r>
            <a:r>
              <a:rPr lang="en-US" sz="2400" dirty="0" smtClean="0"/>
              <a:t>a suspect </a:t>
            </a:r>
            <a:r>
              <a:rPr lang="en-US" sz="2400" dirty="0"/>
              <a:t>of their 5</a:t>
            </a:r>
            <a:r>
              <a:rPr lang="en-US" sz="2400" baseline="30000" dirty="0"/>
              <a:t>th</a:t>
            </a:r>
            <a:r>
              <a:rPr lang="en-US" sz="2400" dirty="0"/>
              <a:t> Amendment </a:t>
            </a:r>
            <a:r>
              <a:rPr lang="en-US" sz="2400" dirty="0" smtClean="0"/>
              <a:t>right </a:t>
            </a:r>
            <a:r>
              <a:rPr lang="en-US" sz="2400" dirty="0"/>
              <a:t>to remain silent to avoid </a:t>
            </a:r>
            <a:r>
              <a:rPr lang="en-US" sz="2400" dirty="0" smtClean="0"/>
              <a:t>self-incrimination, any statement that he makes may be used against him, and the right to the presence of an attorney.</a:t>
            </a:r>
            <a:endParaRPr lang="en-US" sz="2400" dirty="0"/>
          </a:p>
        </p:txBody>
      </p:sp>
    </p:spTree>
    <p:extLst>
      <p:ext uri="{BB962C8B-B14F-4D97-AF65-F5344CB8AC3E}">
        <p14:creationId xmlns:p14="http://schemas.microsoft.com/office/powerpoint/2010/main" val="33459052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fifth amendment: your rights when accused of a crime</a:t>
            </a:r>
          </a:p>
        </p:txBody>
      </p:sp>
      <p:sp>
        <p:nvSpPr>
          <p:cNvPr id="3" name="Content Placeholder 2"/>
          <p:cNvSpPr>
            <a:spLocks noGrp="1"/>
          </p:cNvSpPr>
          <p:nvPr>
            <p:ph idx="1"/>
          </p:nvPr>
        </p:nvSpPr>
        <p:spPr>
          <a:xfrm>
            <a:off x="209005" y="2142067"/>
            <a:ext cx="11756571" cy="4519990"/>
          </a:xfrm>
        </p:spPr>
        <p:txBody>
          <a:bodyPr>
            <a:normAutofit/>
          </a:bodyPr>
          <a:lstStyle/>
          <a:p>
            <a:r>
              <a:rPr lang="en-US" sz="2400" dirty="0"/>
              <a:t>The 5</a:t>
            </a:r>
            <a:r>
              <a:rPr lang="en-US" sz="2400" baseline="30000" dirty="0"/>
              <a:t>th</a:t>
            </a:r>
            <a:r>
              <a:rPr lang="en-US" sz="2400" dirty="0"/>
              <a:t> Amendment protects against </a:t>
            </a:r>
            <a:r>
              <a:rPr lang="en-US" sz="2400" b="1" u="sng" dirty="0"/>
              <a:t>double </a:t>
            </a:r>
            <a:r>
              <a:rPr lang="en-US" sz="2400" b="1" u="sng" dirty="0" smtClean="0"/>
              <a:t>jeopardy</a:t>
            </a:r>
            <a:r>
              <a:rPr lang="en-US" sz="2400" dirty="0" smtClean="0"/>
              <a:t> - </a:t>
            </a:r>
            <a:r>
              <a:rPr lang="en-US" sz="2400" dirty="0"/>
              <a:t>if person is tried for a crime and found not guilty, prosecutors cannot try that person in court for the same </a:t>
            </a:r>
            <a:r>
              <a:rPr lang="en-US" sz="2400" dirty="0" smtClean="0"/>
              <a:t>crime.</a:t>
            </a:r>
            <a:endParaRPr lang="en-US" sz="2400" dirty="0"/>
          </a:p>
          <a:p>
            <a:r>
              <a:rPr lang="en-US" sz="2400" dirty="0" smtClean="0"/>
              <a:t>The 5</a:t>
            </a:r>
            <a:r>
              <a:rPr lang="en-US" sz="2400" baseline="30000" dirty="0" smtClean="0"/>
              <a:t>th</a:t>
            </a:r>
            <a:r>
              <a:rPr lang="en-US" sz="2400" dirty="0" smtClean="0"/>
              <a:t> Amendment also states that no one may </a:t>
            </a:r>
            <a:r>
              <a:rPr lang="en-US" sz="2400" dirty="0"/>
              <a:t>be </a:t>
            </a:r>
            <a:r>
              <a:rPr lang="en-US" sz="2400" i="1" dirty="0"/>
              <a:t>“deprived of life, liberty, </a:t>
            </a:r>
            <a:r>
              <a:rPr lang="en-US" sz="2400" i="1" dirty="0" smtClean="0"/>
              <a:t>or </a:t>
            </a:r>
            <a:r>
              <a:rPr lang="en-US" sz="2400" i="1" dirty="0"/>
              <a:t>property, without due process of </a:t>
            </a:r>
            <a:r>
              <a:rPr lang="en-US" sz="2400" i="1" dirty="0" smtClean="0"/>
              <a:t>law”</a:t>
            </a:r>
            <a:r>
              <a:rPr lang="en-US" sz="2400" dirty="0" smtClean="0"/>
              <a:t>.  This protection is known as the </a:t>
            </a:r>
            <a:r>
              <a:rPr lang="en-US" sz="2400" u="sng" dirty="0" smtClean="0"/>
              <a:t>Due </a:t>
            </a:r>
            <a:r>
              <a:rPr lang="en-US" sz="2400" u="sng" dirty="0"/>
              <a:t>Process Clause</a:t>
            </a:r>
            <a:r>
              <a:rPr lang="en-US" sz="2400" dirty="0"/>
              <a:t> </a:t>
            </a:r>
            <a:r>
              <a:rPr lang="en-US" sz="2400" dirty="0" smtClean="0"/>
              <a:t>(also appears in the 14</a:t>
            </a:r>
            <a:r>
              <a:rPr lang="en-US" sz="2400" baseline="30000" dirty="0" smtClean="0"/>
              <a:t>th</a:t>
            </a:r>
            <a:r>
              <a:rPr lang="en-US" sz="2400" dirty="0" smtClean="0"/>
              <a:t> </a:t>
            </a:r>
            <a:r>
              <a:rPr lang="en-US" sz="2400" dirty="0"/>
              <a:t>Amendment</a:t>
            </a:r>
            <a:r>
              <a:rPr lang="en-US" sz="2400" dirty="0" smtClean="0"/>
              <a:t>).</a:t>
            </a:r>
          </a:p>
          <a:p>
            <a:r>
              <a:rPr lang="en-US" sz="2400" dirty="0" smtClean="0"/>
              <a:t>The 5</a:t>
            </a:r>
            <a:r>
              <a:rPr lang="en-US" sz="2400" baseline="30000" dirty="0" smtClean="0"/>
              <a:t>th</a:t>
            </a:r>
            <a:r>
              <a:rPr lang="en-US" sz="2400" dirty="0" smtClean="0"/>
              <a:t> Amendment also contains the </a:t>
            </a:r>
            <a:r>
              <a:rPr lang="en-US" sz="2400" b="1" u="sng" dirty="0" smtClean="0"/>
              <a:t>Taking Clause </a:t>
            </a:r>
            <a:r>
              <a:rPr lang="en-US" sz="2400" dirty="0" smtClean="0"/>
              <a:t>-</a:t>
            </a:r>
            <a:r>
              <a:rPr lang="en-US" sz="2400" b="1" dirty="0" smtClean="0"/>
              <a:t> </a:t>
            </a:r>
            <a:r>
              <a:rPr lang="en-US" sz="2400" dirty="0"/>
              <a:t>Government may not take private property for public use “without just compensation</a:t>
            </a:r>
            <a:r>
              <a:rPr lang="en-US" sz="2400" dirty="0" smtClean="0"/>
              <a:t>” (eminent domain).</a:t>
            </a:r>
          </a:p>
        </p:txBody>
      </p:sp>
    </p:spTree>
    <p:extLst>
      <p:ext uri="{BB962C8B-B14F-4D97-AF65-F5344CB8AC3E}">
        <p14:creationId xmlns:p14="http://schemas.microsoft.com/office/powerpoint/2010/main" val="40348883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3916" y="740228"/>
            <a:ext cx="8497387" cy="1456267"/>
          </a:xfrm>
        </p:spPr>
        <p:txBody>
          <a:bodyPr>
            <a:normAutofit/>
          </a:bodyPr>
          <a:lstStyle/>
          <a:p>
            <a:r>
              <a:rPr lang="en-US" dirty="0" smtClean="0"/>
              <a:t>The sixth and the seventh amendment: your right to a fair trial</a:t>
            </a:r>
            <a:endParaRPr lang="en-US" dirty="0"/>
          </a:p>
        </p:txBody>
      </p:sp>
      <p:sp>
        <p:nvSpPr>
          <p:cNvPr id="3" name="Content Placeholder 2"/>
          <p:cNvSpPr>
            <a:spLocks noGrp="1"/>
          </p:cNvSpPr>
          <p:nvPr>
            <p:ph idx="1"/>
          </p:nvPr>
        </p:nvSpPr>
        <p:spPr>
          <a:xfrm>
            <a:off x="313508" y="2429690"/>
            <a:ext cx="11403874" cy="4219303"/>
          </a:xfrm>
        </p:spPr>
        <p:txBody>
          <a:bodyPr>
            <a:noAutofit/>
          </a:bodyPr>
          <a:lstStyle/>
          <a:p>
            <a:r>
              <a:rPr lang="en-US" sz="2000" dirty="0" smtClean="0"/>
              <a:t>6</a:t>
            </a:r>
            <a:r>
              <a:rPr lang="en-US" sz="2000" baseline="30000" dirty="0" smtClean="0"/>
              <a:t>th</a:t>
            </a:r>
            <a:r>
              <a:rPr lang="en-US" sz="2000" dirty="0" smtClean="0"/>
              <a:t> Amendment - Criminal trials must be carried out quickly, publicly, and in front of an impartial jury.</a:t>
            </a:r>
          </a:p>
          <a:p>
            <a:pPr lvl="1"/>
            <a:r>
              <a:rPr lang="en-US" sz="2000" dirty="0" smtClean="0"/>
              <a:t>The defendant has the right to legal counsel and the right to see the evidence being used against him/her in trial.</a:t>
            </a:r>
          </a:p>
          <a:p>
            <a:pPr lvl="1"/>
            <a:r>
              <a:rPr lang="en-US" sz="2000" b="1" i="1" dirty="0" smtClean="0"/>
              <a:t>Gideon v. Wainwright</a:t>
            </a:r>
            <a:r>
              <a:rPr lang="en-US" sz="2000" dirty="0" smtClean="0"/>
              <a:t> (1963) – The Courts concludes that the 6</a:t>
            </a:r>
            <a:r>
              <a:rPr lang="en-US" sz="2000" baseline="30000" dirty="0" smtClean="0"/>
              <a:t>th</a:t>
            </a:r>
            <a:r>
              <a:rPr lang="en-US" sz="2000" dirty="0" smtClean="0"/>
              <a:t> Amendment’s guarantee of legal counsel should not depend on someone’s ability to pay for representation (an attorney).</a:t>
            </a:r>
          </a:p>
          <a:p>
            <a:pPr lvl="2"/>
            <a:r>
              <a:rPr lang="en-US" sz="2000" dirty="0" smtClean="0"/>
              <a:t>Gideon was a poor, uneducated ex-convict who was arrested in Florida for the crime of theft. He did not have the funds to afford legal representation. The State of Florida only appointed counsel to defendants involved in a death penalty case. Gideon was found guilty of theft and sentenced to 5 years in prison. While in prison, </a:t>
            </a:r>
            <a:r>
              <a:rPr lang="en-US" sz="2000" u="sng" dirty="0" smtClean="0"/>
              <a:t>Gideon educated himself</a:t>
            </a:r>
            <a:r>
              <a:rPr lang="en-US" sz="2000" dirty="0" smtClean="0"/>
              <a:t> on his legal rights and filed an appeal.  His case was retried and he was found not guilty.</a:t>
            </a:r>
            <a:endParaRPr lang="en-US" sz="2000" dirty="0"/>
          </a:p>
        </p:txBody>
      </p:sp>
      <p:pic>
        <p:nvPicPr>
          <p:cNvPr id="4" name="Picture 4" descr="https://p.gr-assets.com/540x540/fit/hostedimages/1380416477/8226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087201" y="350492"/>
            <a:ext cx="2900517" cy="2117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5520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5.1: Introduction</a:t>
            </a:r>
            <a:endParaRPr lang="en-US" dirty="0"/>
          </a:p>
        </p:txBody>
      </p:sp>
      <p:sp>
        <p:nvSpPr>
          <p:cNvPr id="3" name="Content Placeholder 2"/>
          <p:cNvSpPr>
            <a:spLocks noGrp="1"/>
          </p:cNvSpPr>
          <p:nvPr>
            <p:ph idx="1"/>
          </p:nvPr>
        </p:nvSpPr>
        <p:spPr>
          <a:xfrm>
            <a:off x="685801" y="2142067"/>
            <a:ext cx="10131425" cy="4715933"/>
          </a:xfrm>
        </p:spPr>
        <p:txBody>
          <a:bodyPr>
            <a:normAutofit/>
          </a:bodyPr>
          <a:lstStyle/>
          <a:p>
            <a:r>
              <a:rPr lang="en-US" sz="2400" dirty="0" smtClean="0"/>
              <a:t>Read the introduction to Chapter 5 on pages 83-84.</a:t>
            </a:r>
          </a:p>
          <a:p>
            <a:endParaRPr lang="en-US" sz="2400" dirty="0"/>
          </a:p>
          <a:p>
            <a:r>
              <a:rPr lang="en-US" sz="2400" dirty="0" smtClean="0"/>
              <a:t>1. What is the Espionage Act?</a:t>
            </a:r>
          </a:p>
          <a:p>
            <a:endParaRPr lang="en-US" sz="2400" dirty="0"/>
          </a:p>
          <a:p>
            <a:r>
              <a:rPr lang="en-US" sz="2400" dirty="0" smtClean="0"/>
              <a:t>2. What did </a:t>
            </a:r>
            <a:r>
              <a:rPr lang="en-US" sz="2400" dirty="0" err="1" smtClean="0"/>
              <a:t>Schenck</a:t>
            </a:r>
            <a:r>
              <a:rPr lang="en-US" sz="2400" dirty="0" smtClean="0"/>
              <a:t> organize and what happened to him because of it?</a:t>
            </a:r>
          </a:p>
          <a:p>
            <a:endParaRPr lang="en-US" sz="2400" dirty="0"/>
          </a:p>
          <a:p>
            <a:r>
              <a:rPr lang="en-US" sz="2400" dirty="0" smtClean="0"/>
              <a:t>3. What did the case </a:t>
            </a:r>
            <a:r>
              <a:rPr lang="en-US" sz="2400" dirty="0" err="1" smtClean="0"/>
              <a:t>Schenck</a:t>
            </a:r>
            <a:r>
              <a:rPr lang="en-US" sz="2400" dirty="0" smtClean="0"/>
              <a:t> v. United States allowed the courts to apply?</a:t>
            </a:r>
          </a:p>
          <a:p>
            <a:endParaRPr lang="en-US" dirty="0"/>
          </a:p>
          <a:p>
            <a:endParaRPr lang="en-US" dirty="0"/>
          </a:p>
        </p:txBody>
      </p:sp>
    </p:spTree>
    <p:extLst>
      <p:ext uri="{BB962C8B-B14F-4D97-AF65-F5344CB8AC3E}">
        <p14:creationId xmlns:p14="http://schemas.microsoft.com/office/powerpoint/2010/main" val="157172135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sixth and the seventh amendment: your right to a fair trial</a:t>
            </a:r>
          </a:p>
        </p:txBody>
      </p:sp>
      <p:sp>
        <p:nvSpPr>
          <p:cNvPr id="3" name="Content Placeholder 2"/>
          <p:cNvSpPr>
            <a:spLocks noGrp="1"/>
          </p:cNvSpPr>
          <p:nvPr>
            <p:ph idx="1"/>
          </p:nvPr>
        </p:nvSpPr>
        <p:spPr>
          <a:xfrm>
            <a:off x="156754" y="1972491"/>
            <a:ext cx="11848011" cy="4728755"/>
          </a:xfrm>
        </p:spPr>
        <p:txBody>
          <a:bodyPr>
            <a:normAutofit/>
          </a:bodyPr>
          <a:lstStyle/>
          <a:p>
            <a:r>
              <a:rPr lang="en-US" sz="2000" dirty="0" smtClean="0"/>
              <a:t>At times, a defendant’s 6</a:t>
            </a:r>
            <a:r>
              <a:rPr lang="en-US" sz="2000" baseline="30000" dirty="0" smtClean="0"/>
              <a:t>th</a:t>
            </a:r>
            <a:r>
              <a:rPr lang="en-US" sz="2000" dirty="0" smtClean="0"/>
              <a:t> Amendment </a:t>
            </a:r>
            <a:r>
              <a:rPr lang="en-US" sz="2000" smtClean="0"/>
              <a:t>rights might </a:t>
            </a:r>
            <a:r>
              <a:rPr lang="en-US" sz="2000" dirty="0" smtClean="0"/>
              <a:t>conflict with other rights and liberties.</a:t>
            </a:r>
          </a:p>
          <a:p>
            <a:r>
              <a:rPr lang="en-US" sz="2000" b="1" i="1" dirty="0"/>
              <a:t>Sheppard v. </a:t>
            </a:r>
            <a:r>
              <a:rPr lang="en-US" sz="2000" b="1" i="1" dirty="0" smtClean="0"/>
              <a:t>Maxwell</a:t>
            </a:r>
            <a:r>
              <a:rPr lang="en-US" sz="2000" dirty="0" smtClean="0"/>
              <a:t> (1954) – Sheppard was charged with killing his wife. Throughout the trial, the press covered the story relentlessly, almost making it seem that Sheppard was guilty. Eventually, Sheppard was found guilty. Sheppard appealed arguing that the press coverage had prevented him from getting a fair trial. The Court overturned the murder conviction, Sheppard was retried and found not guilty. </a:t>
            </a:r>
          </a:p>
          <a:p>
            <a:r>
              <a:rPr lang="en-US" sz="2000" dirty="0" smtClean="0"/>
              <a:t>The Court acknowledged the media’s </a:t>
            </a:r>
            <a:r>
              <a:rPr lang="en-US" sz="2000" dirty="0"/>
              <a:t>1</a:t>
            </a:r>
            <a:r>
              <a:rPr lang="en-US" sz="2000" baseline="30000" dirty="0"/>
              <a:t>st</a:t>
            </a:r>
            <a:r>
              <a:rPr lang="en-US" sz="2000" dirty="0"/>
              <a:t> Amendment rights to press coverage of the trial, </a:t>
            </a:r>
            <a:r>
              <a:rPr lang="en-US" sz="2000" b="1" u="sng" dirty="0" smtClean="0"/>
              <a:t>but</a:t>
            </a:r>
            <a:r>
              <a:rPr lang="en-US" sz="2000" dirty="0" smtClean="0"/>
              <a:t> the </a:t>
            </a:r>
            <a:r>
              <a:rPr lang="en-US" sz="2000" dirty="0"/>
              <a:t>Court said that press coverage should not be allowed to interfere with a defendant’s right to due </a:t>
            </a:r>
            <a:r>
              <a:rPr lang="en-US" sz="2000" dirty="0" smtClean="0"/>
              <a:t>process.</a:t>
            </a:r>
            <a:endParaRPr lang="en-US" sz="2000" dirty="0"/>
          </a:p>
          <a:p>
            <a:r>
              <a:rPr lang="en-US" sz="2000" dirty="0" smtClean="0"/>
              <a:t>In cases where intense media coverage might unfairly influence the trial, the trial should be moved to another location or the jury should be isolated from all news coverage.</a:t>
            </a:r>
          </a:p>
        </p:txBody>
      </p:sp>
    </p:spTree>
    <p:extLst>
      <p:ext uri="{BB962C8B-B14F-4D97-AF65-F5344CB8AC3E}">
        <p14:creationId xmlns:p14="http://schemas.microsoft.com/office/powerpoint/2010/main" val="86162652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2738" y="309154"/>
            <a:ext cx="10131425" cy="1456267"/>
          </a:xfrm>
        </p:spPr>
        <p:txBody>
          <a:bodyPr>
            <a:normAutofit/>
          </a:bodyPr>
          <a:lstStyle/>
          <a:p>
            <a:r>
              <a:rPr lang="en-US" dirty="0" smtClean="0"/>
              <a:t>The eighth amendment: your protection from excessive bail and punishments</a:t>
            </a:r>
            <a:endParaRPr lang="en-US" dirty="0"/>
          </a:p>
        </p:txBody>
      </p:sp>
      <p:sp>
        <p:nvSpPr>
          <p:cNvPr id="3" name="Content Placeholder 2"/>
          <p:cNvSpPr>
            <a:spLocks noGrp="1"/>
          </p:cNvSpPr>
          <p:nvPr>
            <p:ph idx="1"/>
          </p:nvPr>
        </p:nvSpPr>
        <p:spPr>
          <a:xfrm>
            <a:off x="169818" y="1645920"/>
            <a:ext cx="8987246" cy="5042263"/>
          </a:xfrm>
        </p:spPr>
        <p:txBody>
          <a:bodyPr>
            <a:normAutofit/>
          </a:bodyPr>
          <a:lstStyle/>
          <a:p>
            <a:r>
              <a:rPr lang="en-US" sz="2000" dirty="0" smtClean="0"/>
              <a:t>Protects against excessive </a:t>
            </a:r>
            <a:r>
              <a:rPr lang="en-US" sz="2000" b="1" u="sng" dirty="0" smtClean="0"/>
              <a:t>bail</a:t>
            </a:r>
            <a:r>
              <a:rPr lang="en-US" sz="2000" dirty="0" smtClean="0"/>
              <a:t> (money given over to the court in exchange for a suspect’s release until his or her trial begins), fines, or cruel and unusual punishments.</a:t>
            </a:r>
          </a:p>
          <a:p>
            <a:r>
              <a:rPr lang="en-US" sz="2000" dirty="0" smtClean="0"/>
              <a:t>Definition of “cruel and unusual” changes over time.</a:t>
            </a:r>
          </a:p>
          <a:p>
            <a:pPr lvl="1"/>
            <a:r>
              <a:rPr lang="en-US" sz="2000" b="1" u="sng" dirty="0" smtClean="0"/>
              <a:t>Capital punishment</a:t>
            </a:r>
            <a:r>
              <a:rPr lang="en-US" sz="2000" dirty="0" smtClean="0"/>
              <a:t> - (death penalty) </a:t>
            </a:r>
            <a:r>
              <a:rPr lang="en-US" sz="2000" b="1" i="1" dirty="0" smtClean="0"/>
              <a:t>In re </a:t>
            </a:r>
            <a:r>
              <a:rPr lang="en-US" sz="2000" b="1" i="1" dirty="0" err="1" smtClean="0"/>
              <a:t>Kemmler</a:t>
            </a:r>
            <a:r>
              <a:rPr lang="en-US" sz="2000" i="1" dirty="0" smtClean="0"/>
              <a:t> </a:t>
            </a:r>
            <a:r>
              <a:rPr lang="en-US" sz="2000" dirty="0" smtClean="0"/>
              <a:t>(1890)</a:t>
            </a:r>
            <a:r>
              <a:rPr lang="en-US" sz="2000" b="1" dirty="0" smtClean="0"/>
              <a:t> </a:t>
            </a:r>
            <a:r>
              <a:rPr lang="en-US" sz="2000" dirty="0" smtClean="0"/>
              <a:t>case says all methods of execution acceptable as long as it does not involve </a:t>
            </a:r>
            <a:r>
              <a:rPr lang="en-US" sz="2000" i="1" dirty="0" smtClean="0"/>
              <a:t>“torture or lingering death”</a:t>
            </a:r>
            <a:r>
              <a:rPr lang="en-US" sz="2000" dirty="0" smtClean="0"/>
              <a:t>.</a:t>
            </a:r>
          </a:p>
          <a:p>
            <a:pPr lvl="1"/>
            <a:r>
              <a:rPr lang="en-US" sz="2000" b="1" i="1" dirty="0" smtClean="0"/>
              <a:t>Furman v. Georgia</a:t>
            </a:r>
            <a:r>
              <a:rPr lang="en-US" sz="2000" dirty="0" smtClean="0"/>
              <a:t> (1972) - Death penalty was cruel and unusual when it is inconsistently and unequally applied from one case to another. This decision temporarily paused all executions in the United States.</a:t>
            </a:r>
          </a:p>
          <a:p>
            <a:pPr lvl="1"/>
            <a:r>
              <a:rPr lang="en-US" sz="2000" b="1" i="1" dirty="0" smtClean="0"/>
              <a:t>Gregg v. Georgia</a:t>
            </a:r>
            <a:r>
              <a:rPr lang="en-US" sz="2000" dirty="0" smtClean="0"/>
              <a:t> (1976) -</a:t>
            </a:r>
            <a:r>
              <a:rPr lang="en-US" sz="2000" b="1" dirty="0" smtClean="0"/>
              <a:t> </a:t>
            </a:r>
            <a:r>
              <a:rPr lang="en-US" sz="2000" dirty="0" smtClean="0"/>
              <a:t>After many states changed their laws in order to apply the death penalty in a more consistent manner, the death penalty was considered constitutional under the new laws.</a:t>
            </a:r>
            <a:endParaRPr lang="en-US" sz="2000" b="1" dirty="0" smtClean="0"/>
          </a:p>
        </p:txBody>
      </p:sp>
      <p:pic>
        <p:nvPicPr>
          <p:cNvPr id="9218" name="Picture 2" descr="http://deathpenalty.procon.org/files/1-death-penalty-images/state-death-penalty-image-yes-no.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8525" y="3878856"/>
            <a:ext cx="2630986" cy="2701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8047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5.6- Rights and powers of the states and the people </a:t>
            </a:r>
            <a:endParaRPr lang="en-US" dirty="0"/>
          </a:p>
        </p:txBody>
      </p:sp>
      <p:sp>
        <p:nvSpPr>
          <p:cNvPr id="4" name="Content Placeholder 3"/>
          <p:cNvSpPr>
            <a:spLocks noGrp="1"/>
          </p:cNvSpPr>
          <p:nvPr>
            <p:ph idx="1"/>
          </p:nvPr>
        </p:nvSpPr>
        <p:spPr/>
        <p:txBody>
          <a:bodyPr/>
          <a:lstStyle/>
          <a:p>
            <a:endParaRPr lang="en-US" dirty="0"/>
          </a:p>
        </p:txBody>
      </p:sp>
      <p:pic>
        <p:nvPicPr>
          <p:cNvPr id="7" name="Picture 2" descr="http://www.renewamerica.com/images/columns/13/130217washington.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947058" y="2633053"/>
            <a:ext cx="3524250" cy="2667000"/>
          </a:xfrm>
          <a:prstGeom prst="rect">
            <a:avLst/>
          </a:prstGeom>
          <a:noFill/>
          <a:extLst>
            <a:ext uri="{909E8E84-426E-40DD-AFC4-6F175D3DCCD1}">
              <a14:hiddenFill xmlns:a14="http://schemas.microsoft.com/office/drawing/2010/main">
                <a:solidFill>
                  <a:srgbClr val="FFFFFF"/>
                </a:solidFill>
              </a14:hiddenFill>
            </a:ext>
          </a:extLst>
        </p:spPr>
      </p:pic>
      <p:pic>
        <p:nvPicPr>
          <p:cNvPr id="8" name="Content Placeholder 4" descr="http://www.tenthamendmentcenter.com/wp-content/uploads/2011/09/stateflagma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57536" y="2628128"/>
            <a:ext cx="4268250" cy="2671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76742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FLORIDA Standards:</a:t>
            </a:r>
            <a:endParaRPr lang="en-US" dirty="0"/>
          </a:p>
        </p:txBody>
      </p:sp>
      <p:sp>
        <p:nvSpPr>
          <p:cNvPr id="3" name="Content Placeholder 2"/>
          <p:cNvSpPr>
            <a:spLocks noGrp="1"/>
          </p:cNvSpPr>
          <p:nvPr>
            <p:ph idx="1"/>
          </p:nvPr>
        </p:nvSpPr>
        <p:spPr>
          <a:xfrm>
            <a:off x="222069" y="1711234"/>
            <a:ext cx="11769634" cy="2573383"/>
          </a:xfrm>
        </p:spPr>
        <p:txBody>
          <a:bodyPr>
            <a:normAutofit/>
          </a:bodyPr>
          <a:lstStyle/>
          <a:p>
            <a:r>
              <a:rPr lang="en-US" sz="2400" u="sng" dirty="0" smtClean="0"/>
              <a:t>SS.7.C.3.6</a:t>
            </a:r>
            <a:r>
              <a:rPr lang="en-US" sz="2400" dirty="0" smtClean="0"/>
              <a:t> - </a:t>
            </a:r>
            <a:r>
              <a:rPr lang="en-US" sz="2400" b="1" dirty="0" smtClean="0"/>
              <a:t>Evaluate</a:t>
            </a:r>
            <a:r>
              <a:rPr lang="en-US" sz="2400" dirty="0" smtClean="0"/>
              <a:t> Constitutional rights and their impact on individuals and society. </a:t>
            </a:r>
          </a:p>
          <a:p>
            <a:r>
              <a:rPr lang="en-US" sz="2400" u="sng" dirty="0" smtClean="0"/>
              <a:t>SS.7.C.3.12</a:t>
            </a:r>
            <a:r>
              <a:rPr lang="en-US" sz="2400" dirty="0" smtClean="0"/>
              <a:t> - </a:t>
            </a:r>
            <a:r>
              <a:rPr lang="en-US" sz="2400" b="1" dirty="0" smtClean="0"/>
              <a:t>Analyze</a:t>
            </a:r>
            <a:r>
              <a:rPr lang="en-US" sz="2400" dirty="0" smtClean="0"/>
              <a:t> the significance and outcomes of landmark Supreme Court cases. </a:t>
            </a:r>
          </a:p>
        </p:txBody>
      </p:sp>
    </p:spTree>
    <p:extLst>
      <p:ext uri="{BB962C8B-B14F-4D97-AF65-F5344CB8AC3E}">
        <p14:creationId xmlns:p14="http://schemas.microsoft.com/office/powerpoint/2010/main" val="51642872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ninth amendment: your rights beyond those listed on the constitution </a:t>
            </a:r>
            <a:endParaRPr lang="en-US" dirty="0"/>
          </a:p>
        </p:txBody>
      </p:sp>
      <p:sp>
        <p:nvSpPr>
          <p:cNvPr id="3" name="Content Placeholder 2"/>
          <p:cNvSpPr>
            <a:spLocks noGrp="1"/>
          </p:cNvSpPr>
          <p:nvPr>
            <p:ph idx="1"/>
          </p:nvPr>
        </p:nvSpPr>
        <p:spPr>
          <a:xfrm>
            <a:off x="209006" y="2011681"/>
            <a:ext cx="11821885" cy="4689566"/>
          </a:xfrm>
        </p:spPr>
        <p:txBody>
          <a:bodyPr>
            <a:normAutofit/>
          </a:bodyPr>
          <a:lstStyle/>
          <a:p>
            <a:r>
              <a:rPr lang="en-US" sz="2000" dirty="0" smtClean="0"/>
              <a:t>The 9</a:t>
            </a:r>
            <a:r>
              <a:rPr lang="en-US" sz="2000" baseline="30000" dirty="0" smtClean="0"/>
              <a:t>th</a:t>
            </a:r>
            <a:r>
              <a:rPr lang="en-US" sz="2000" dirty="0" smtClean="0"/>
              <a:t> Amendment is the Bill of Rights’ </a:t>
            </a:r>
            <a:r>
              <a:rPr lang="en-US" sz="2000" i="1" dirty="0" smtClean="0"/>
              <a:t>“safety net”</a:t>
            </a:r>
            <a:r>
              <a:rPr lang="en-US" sz="2000" dirty="0" smtClean="0"/>
              <a:t>.</a:t>
            </a:r>
          </a:p>
          <a:p>
            <a:r>
              <a:rPr lang="en-US" sz="2000" dirty="0" smtClean="0"/>
              <a:t>The 9</a:t>
            </a:r>
            <a:r>
              <a:rPr lang="en-US" sz="2000" baseline="30000" dirty="0" smtClean="0"/>
              <a:t>th</a:t>
            </a:r>
            <a:r>
              <a:rPr lang="en-US" sz="2000" dirty="0" smtClean="0"/>
              <a:t> Amendment says that other rights and liberties may exist beyond those listed in the Constitution, and it offers protections for those </a:t>
            </a:r>
            <a:r>
              <a:rPr lang="en-US" sz="2000" b="1" u="sng" dirty="0" err="1" smtClean="0"/>
              <a:t>unenumerated</a:t>
            </a:r>
            <a:r>
              <a:rPr lang="en-US" sz="2000" b="1" u="sng" dirty="0" smtClean="0"/>
              <a:t> rights</a:t>
            </a:r>
            <a:r>
              <a:rPr lang="en-US" sz="2000" dirty="0" smtClean="0"/>
              <a:t>.</a:t>
            </a:r>
          </a:p>
          <a:p>
            <a:r>
              <a:rPr lang="en-US" sz="2000" b="1" i="1" dirty="0" smtClean="0"/>
              <a:t>Griswold v. Connecticut</a:t>
            </a:r>
            <a:r>
              <a:rPr lang="en-US" sz="2000" dirty="0" smtClean="0"/>
              <a:t> (1965) – Estelle Griswold was arrested for providing medical advice to married couples on how to prevent pregnancy. Her actions violated a Connecticut law that prohibited the use of contraceptives. The Court declared that the law violated marital privacy rights, and that the 9</a:t>
            </a:r>
            <a:r>
              <a:rPr lang="en-US" sz="2000" baseline="30000" dirty="0" smtClean="0"/>
              <a:t>th</a:t>
            </a:r>
            <a:r>
              <a:rPr lang="en-US" sz="2000" dirty="0" smtClean="0"/>
              <a:t> Amendment includes the right to privacy.</a:t>
            </a:r>
          </a:p>
          <a:p>
            <a:pPr lvl="1"/>
            <a:r>
              <a:rPr lang="en-US" sz="2000" dirty="0" smtClean="0"/>
              <a:t>The Court concluded that the right to privacy is an </a:t>
            </a:r>
            <a:r>
              <a:rPr lang="en-US" sz="2000" u="sng" dirty="0" smtClean="0"/>
              <a:t>implied</a:t>
            </a:r>
            <a:r>
              <a:rPr lang="en-US" sz="2000" dirty="0" smtClean="0"/>
              <a:t> right in the 1</a:t>
            </a:r>
            <a:r>
              <a:rPr lang="en-US" sz="2000" baseline="30000" dirty="0" smtClean="0"/>
              <a:t>st</a:t>
            </a:r>
            <a:r>
              <a:rPr lang="en-US" sz="2000" dirty="0" smtClean="0"/>
              <a:t>, 3</a:t>
            </a:r>
            <a:r>
              <a:rPr lang="en-US" sz="2000" baseline="30000" dirty="0" smtClean="0"/>
              <a:t>rd</a:t>
            </a:r>
            <a:r>
              <a:rPr lang="en-US" sz="2000" dirty="0" smtClean="0"/>
              <a:t>, and 4</a:t>
            </a:r>
            <a:r>
              <a:rPr lang="en-US" sz="2000" baseline="30000" dirty="0" smtClean="0"/>
              <a:t>th</a:t>
            </a:r>
            <a:r>
              <a:rPr lang="en-US" sz="2000" dirty="0" smtClean="0"/>
              <a:t> Amendments, and that the 9</a:t>
            </a:r>
            <a:r>
              <a:rPr lang="en-US" sz="2000" baseline="30000" dirty="0" smtClean="0"/>
              <a:t>th</a:t>
            </a:r>
            <a:r>
              <a:rPr lang="en-US" sz="2000" dirty="0" smtClean="0"/>
              <a:t> Amendment  provides further support  by stating that a right need not to be cited in the Constitution to be valid.</a:t>
            </a:r>
          </a:p>
          <a:p>
            <a:pPr lvl="1"/>
            <a:r>
              <a:rPr lang="en-US" sz="2000" dirty="0" smtClean="0"/>
              <a:t>The scope of the right to privacy remains a contested issue and has not been fully resolved by the Court.</a:t>
            </a:r>
          </a:p>
        </p:txBody>
      </p:sp>
    </p:spTree>
    <p:extLst>
      <p:ext uri="{BB962C8B-B14F-4D97-AF65-F5344CB8AC3E}">
        <p14:creationId xmlns:p14="http://schemas.microsoft.com/office/powerpoint/2010/main" val="376456625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tenth amendment: powers reserved for the states and the people </a:t>
            </a:r>
            <a:endParaRPr lang="en-US" dirty="0"/>
          </a:p>
        </p:txBody>
      </p:sp>
      <p:sp>
        <p:nvSpPr>
          <p:cNvPr id="3" name="Content Placeholder 2"/>
          <p:cNvSpPr>
            <a:spLocks noGrp="1"/>
          </p:cNvSpPr>
          <p:nvPr>
            <p:ph idx="1"/>
          </p:nvPr>
        </p:nvSpPr>
        <p:spPr>
          <a:xfrm>
            <a:off x="182881" y="1959429"/>
            <a:ext cx="11848010" cy="4728754"/>
          </a:xfrm>
        </p:spPr>
        <p:txBody>
          <a:bodyPr>
            <a:normAutofit/>
          </a:bodyPr>
          <a:lstStyle/>
          <a:p>
            <a:r>
              <a:rPr lang="en-US" sz="2000" dirty="0" smtClean="0"/>
              <a:t>The 10</a:t>
            </a:r>
            <a:r>
              <a:rPr lang="en-US" sz="2000" baseline="30000" dirty="0" smtClean="0"/>
              <a:t>th</a:t>
            </a:r>
            <a:r>
              <a:rPr lang="en-US" sz="2000" dirty="0" smtClean="0"/>
              <a:t> Amendment is more concerned with the issue of federalism (the balance of federal and state powers), than with individual rights. It limits the powers of the federal government to those granted under the Constitution, reserving other powers for the states and the people.</a:t>
            </a:r>
          </a:p>
          <a:p>
            <a:r>
              <a:rPr lang="en-US" sz="2000" dirty="0" smtClean="0"/>
              <a:t>States must uphold laws enacted by Congress, federal law takes precedence under the </a:t>
            </a:r>
            <a:r>
              <a:rPr lang="en-US" sz="2000" u="sng" dirty="0" smtClean="0"/>
              <a:t>Supremacy Clause of Article VI</a:t>
            </a:r>
            <a:r>
              <a:rPr lang="en-US" sz="2000" dirty="0" smtClean="0"/>
              <a:t>.</a:t>
            </a:r>
          </a:p>
          <a:p>
            <a:r>
              <a:rPr lang="en-US" sz="2000" i="1" dirty="0" smtClean="0"/>
              <a:t>For example</a:t>
            </a:r>
            <a:r>
              <a:rPr lang="en-US" sz="2000" dirty="0" smtClean="0"/>
              <a:t>:  Laws governing marriage and divorce are left to the states.</a:t>
            </a:r>
          </a:p>
          <a:p>
            <a:r>
              <a:rPr lang="en-US" sz="2000" i="1" dirty="0" smtClean="0"/>
              <a:t>Another example:  </a:t>
            </a:r>
            <a:r>
              <a:rPr lang="en-US" sz="2000" b="1" i="1" dirty="0" smtClean="0"/>
              <a:t>United States v. Morrison</a:t>
            </a:r>
            <a:r>
              <a:rPr lang="en-US" sz="2000" dirty="0" smtClean="0"/>
              <a:t> (2000) - Outlawed Violence Against Women Act which allowed victims of domestic violence to sue their attackers in federal court.</a:t>
            </a:r>
          </a:p>
          <a:p>
            <a:pPr lvl="1"/>
            <a:r>
              <a:rPr lang="en-US" sz="2000" dirty="0" smtClean="0"/>
              <a:t>The Supreme Court struck down the law, saying that violent crime between individuals was an issue for the states, not the federal government.</a:t>
            </a:r>
            <a:endParaRPr lang="en-US" sz="2000" dirty="0"/>
          </a:p>
        </p:txBody>
      </p:sp>
    </p:spTree>
    <p:extLst>
      <p:ext uri="{BB962C8B-B14F-4D97-AF65-F5344CB8AC3E}">
        <p14:creationId xmlns:p14="http://schemas.microsoft.com/office/powerpoint/2010/main" val="27638706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p:txBody>
          <a:bodyPr anchor="t"/>
          <a:lstStyle/>
          <a:p>
            <a:r>
              <a:rPr lang="en-US" sz="7200" b="1" i="1" dirty="0" smtClean="0">
                <a:solidFill>
                  <a:srgbClr val="FFFF00"/>
                </a:solidFill>
                <a:effectLst>
                  <a:outerShdw blurRad="38100" dist="38100" dir="2700000" algn="tl">
                    <a:srgbClr val="000000">
                      <a:alpha val="43137"/>
                    </a:srgbClr>
                  </a:outerShdw>
                </a:effectLst>
              </a:rPr>
              <a:t>Read Chapter 5 Section 2</a:t>
            </a:r>
            <a:endParaRPr lang="en-US" sz="7200" b="1" i="1"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387137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5.2: Defining and Protecting your rights and liberties	</a:t>
            </a:r>
            <a:endParaRPr lang="en-US" dirty="0"/>
          </a:p>
        </p:txBody>
      </p:sp>
      <p:sp>
        <p:nvSpPr>
          <p:cNvPr id="8" name="Content Placeholder 7"/>
          <p:cNvSpPr>
            <a:spLocks noGrp="1"/>
          </p:cNvSpPr>
          <p:nvPr>
            <p:ph sz="half" idx="1"/>
          </p:nvPr>
        </p:nvSpPr>
        <p:spPr>
          <a:xfrm>
            <a:off x="672740" y="2860524"/>
            <a:ext cx="4995334" cy="3649134"/>
          </a:xfrm>
        </p:spPr>
        <p:txBody>
          <a:bodyPr>
            <a:normAutofit/>
          </a:bodyPr>
          <a:lstStyle/>
          <a:p>
            <a:r>
              <a:rPr lang="en-US" b="1" u="sng" dirty="0" smtClean="0"/>
              <a:t>Civil Liberties</a:t>
            </a:r>
            <a:r>
              <a:rPr lang="en-US" b="1" dirty="0" smtClean="0"/>
              <a:t> </a:t>
            </a:r>
            <a:r>
              <a:rPr lang="en-US" dirty="0" smtClean="0"/>
              <a:t>- Basic freedoms that are considered to be the birthright of all individuals (unalienable rights).</a:t>
            </a:r>
          </a:p>
          <a:p>
            <a:pPr marL="800100" lvl="1" indent="-342900">
              <a:buFont typeface="+mj-lt"/>
              <a:buAutoNum type="arabicPeriod"/>
            </a:pPr>
            <a:r>
              <a:rPr lang="en-US" sz="1800" dirty="0" smtClean="0"/>
              <a:t>Freedom of speech</a:t>
            </a:r>
          </a:p>
          <a:p>
            <a:pPr marL="800100" lvl="1" indent="-342900">
              <a:buFont typeface="+mj-lt"/>
              <a:buAutoNum type="arabicPeriod"/>
            </a:pPr>
            <a:r>
              <a:rPr lang="en-US" sz="1800" dirty="0" smtClean="0"/>
              <a:t>Freedom of religion</a:t>
            </a:r>
          </a:p>
          <a:p>
            <a:pPr marL="800100" lvl="1" indent="-342900">
              <a:buFont typeface="+mj-lt"/>
              <a:buAutoNum type="arabicPeriod"/>
            </a:pPr>
            <a:r>
              <a:rPr lang="en-US" sz="1800" dirty="0" smtClean="0"/>
              <a:t>Freedom of press </a:t>
            </a:r>
          </a:p>
          <a:p>
            <a:pPr marL="800100" lvl="1" indent="-342900">
              <a:buFont typeface="+mj-lt"/>
              <a:buAutoNum type="arabicPeriod"/>
            </a:pPr>
            <a:r>
              <a:rPr lang="en-US" sz="1800" dirty="0" smtClean="0"/>
              <a:t>Freedom of assembly</a:t>
            </a:r>
          </a:p>
          <a:p>
            <a:pPr marL="800100" lvl="1" indent="-342900">
              <a:buFont typeface="+mj-lt"/>
              <a:buAutoNum type="arabicPeriod"/>
            </a:pPr>
            <a:r>
              <a:rPr lang="en-US" sz="1800" dirty="0" smtClean="0"/>
              <a:t>Freedom from unreasonable search and seizures </a:t>
            </a:r>
            <a:endParaRPr lang="en-US" sz="1800" dirty="0"/>
          </a:p>
        </p:txBody>
      </p:sp>
      <p:sp>
        <p:nvSpPr>
          <p:cNvPr id="9" name="Content Placeholder 8"/>
          <p:cNvSpPr>
            <a:spLocks noGrp="1"/>
          </p:cNvSpPr>
          <p:nvPr>
            <p:ph sz="half" idx="2"/>
          </p:nvPr>
        </p:nvSpPr>
        <p:spPr>
          <a:xfrm>
            <a:off x="5821895" y="2847462"/>
            <a:ext cx="4995332" cy="3649133"/>
          </a:xfrm>
        </p:spPr>
        <p:txBody>
          <a:bodyPr>
            <a:normAutofit/>
          </a:bodyPr>
          <a:lstStyle/>
          <a:p>
            <a:r>
              <a:rPr lang="en-US" b="1" u="sng" dirty="0" smtClean="0"/>
              <a:t>Civil Rights</a:t>
            </a:r>
            <a:r>
              <a:rPr lang="en-US" b="1" dirty="0" smtClean="0"/>
              <a:t> </a:t>
            </a:r>
            <a:r>
              <a:rPr lang="en-US" dirty="0" smtClean="0"/>
              <a:t>- Rights that come with being a member of society. These rights are guarantees by government through the law.</a:t>
            </a:r>
          </a:p>
          <a:p>
            <a:pPr marL="800100" lvl="1" indent="-342900">
              <a:buFont typeface="+mj-lt"/>
              <a:buAutoNum type="arabicPeriod"/>
            </a:pPr>
            <a:r>
              <a:rPr lang="en-US" sz="1800" dirty="0" smtClean="0"/>
              <a:t>Right to due process</a:t>
            </a:r>
          </a:p>
          <a:p>
            <a:pPr marL="800100" lvl="1" indent="-342900">
              <a:buFont typeface="+mj-lt"/>
              <a:buAutoNum type="arabicPeriod"/>
            </a:pPr>
            <a:r>
              <a:rPr lang="en-US" sz="1800" dirty="0" smtClean="0"/>
              <a:t>Right to trial by jury</a:t>
            </a:r>
          </a:p>
          <a:p>
            <a:pPr marL="800100" lvl="1" indent="-342900">
              <a:buFont typeface="+mj-lt"/>
              <a:buAutoNum type="arabicPeriod"/>
            </a:pPr>
            <a:r>
              <a:rPr lang="en-US" sz="1800" dirty="0" smtClean="0"/>
              <a:t>Right to legal counsel</a:t>
            </a:r>
          </a:p>
          <a:p>
            <a:pPr marL="800100" lvl="1" indent="-342900">
              <a:buFont typeface="+mj-lt"/>
              <a:buAutoNum type="arabicPeriod"/>
            </a:pPr>
            <a:r>
              <a:rPr lang="en-US" sz="1800" dirty="0" smtClean="0"/>
              <a:t>Right to vote</a:t>
            </a:r>
          </a:p>
          <a:p>
            <a:pPr marL="800100" lvl="1" indent="-342900">
              <a:buFont typeface="+mj-lt"/>
              <a:buAutoNum type="arabicPeriod"/>
            </a:pPr>
            <a:r>
              <a:rPr lang="en-US" sz="1800" dirty="0" smtClean="0"/>
              <a:t>Right to petition the government for redress of grievances</a:t>
            </a:r>
            <a:endParaRPr lang="en-US" sz="1800" dirty="0"/>
          </a:p>
        </p:txBody>
      </p:sp>
      <p:sp>
        <p:nvSpPr>
          <p:cNvPr id="5" name="TextBox 4"/>
          <p:cNvSpPr txBox="1"/>
          <p:nvPr/>
        </p:nvSpPr>
        <p:spPr>
          <a:xfrm>
            <a:off x="1123406" y="2220686"/>
            <a:ext cx="9522823" cy="461665"/>
          </a:xfrm>
          <a:prstGeom prst="rect">
            <a:avLst/>
          </a:prstGeom>
          <a:noFill/>
        </p:spPr>
        <p:txBody>
          <a:bodyPr wrap="square" rtlCol="0">
            <a:spAutoFit/>
          </a:bodyPr>
          <a:lstStyle/>
          <a:p>
            <a:r>
              <a:rPr lang="en-US" sz="2400" dirty="0" smtClean="0"/>
              <a:t>The Bill of Rights guarantees </a:t>
            </a:r>
            <a:r>
              <a:rPr lang="en-US" sz="2400" b="1" u="sng" dirty="0" smtClean="0"/>
              <a:t>two</a:t>
            </a:r>
            <a:r>
              <a:rPr lang="en-US" sz="2400" dirty="0" smtClean="0"/>
              <a:t> types of rights:</a:t>
            </a:r>
            <a:endParaRPr lang="en-US" sz="2400" dirty="0"/>
          </a:p>
        </p:txBody>
      </p:sp>
    </p:spTree>
    <p:extLst>
      <p:ext uri="{BB962C8B-B14F-4D97-AF65-F5344CB8AC3E}">
        <p14:creationId xmlns:p14="http://schemas.microsoft.com/office/powerpoint/2010/main" val="39196133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98864" y="191588"/>
            <a:ext cx="10131425" cy="1456267"/>
          </a:xfrm>
        </p:spPr>
        <p:txBody>
          <a:bodyPr/>
          <a:lstStyle/>
          <a:p>
            <a:r>
              <a:rPr lang="en-US" dirty="0" smtClean="0"/>
              <a:t>Defining civil liberties and civil rights</a:t>
            </a:r>
            <a:endParaRPr lang="en-US" dirty="0"/>
          </a:p>
        </p:txBody>
      </p:sp>
      <p:sp>
        <p:nvSpPr>
          <p:cNvPr id="6" name="Content Placeholder 5"/>
          <p:cNvSpPr>
            <a:spLocks noGrp="1"/>
          </p:cNvSpPr>
          <p:nvPr>
            <p:ph sz="half" idx="1"/>
          </p:nvPr>
        </p:nvSpPr>
        <p:spPr>
          <a:xfrm>
            <a:off x="209007" y="1397725"/>
            <a:ext cx="5969724" cy="5055326"/>
          </a:xfrm>
        </p:spPr>
        <p:txBody>
          <a:bodyPr>
            <a:normAutofit/>
          </a:bodyPr>
          <a:lstStyle/>
          <a:p>
            <a:r>
              <a:rPr lang="en-US" sz="2000" dirty="0" smtClean="0"/>
              <a:t>When the framers wrote the U.S. Constitution  they said almost nothing about the protection of individual rights and liberties from government abuses.</a:t>
            </a:r>
          </a:p>
          <a:p>
            <a:r>
              <a:rPr lang="en-US" sz="2000" dirty="0" smtClean="0"/>
              <a:t>They spelled out  many things that the government could do, but not much about what the government could not do.</a:t>
            </a:r>
          </a:p>
          <a:p>
            <a:r>
              <a:rPr lang="en-US" sz="2000" dirty="0" smtClean="0"/>
              <a:t>That omission was rectified with the addition of the Bill of Rights (first 10 amendments).</a:t>
            </a:r>
            <a:endParaRPr lang="en-US" sz="2000" dirty="0"/>
          </a:p>
        </p:txBody>
      </p:sp>
      <p:pic>
        <p:nvPicPr>
          <p:cNvPr id="1026" name="Picture 2" descr="http://187214093141872039.weebly.com/uploads/2/6/7/5/26757933/7222674_orig.gif"/>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557555" y="1592525"/>
            <a:ext cx="4834437" cy="500505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96226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0447" y="609600"/>
            <a:ext cx="10516780" cy="1456267"/>
          </a:xfrm>
        </p:spPr>
        <p:txBody>
          <a:bodyPr/>
          <a:lstStyle/>
          <a:p>
            <a:r>
              <a:rPr lang="en-US" dirty="0" smtClean="0"/>
              <a:t>Early challenges in enforcing the bill of rights</a:t>
            </a:r>
            <a:endParaRPr lang="en-US" dirty="0"/>
          </a:p>
        </p:txBody>
      </p:sp>
      <p:sp>
        <p:nvSpPr>
          <p:cNvPr id="6" name="Content Placeholder 5"/>
          <p:cNvSpPr>
            <a:spLocks noGrp="1"/>
          </p:cNvSpPr>
          <p:nvPr>
            <p:ph idx="1"/>
          </p:nvPr>
        </p:nvSpPr>
        <p:spPr>
          <a:xfrm>
            <a:off x="685801" y="2142067"/>
            <a:ext cx="10509068" cy="3649133"/>
          </a:xfrm>
        </p:spPr>
        <p:txBody>
          <a:bodyPr>
            <a:normAutofit/>
          </a:bodyPr>
          <a:lstStyle/>
          <a:p>
            <a:r>
              <a:rPr lang="en-US" sz="2000" dirty="0" smtClean="0"/>
              <a:t>The Bill of rights defines rights and liberties in broad terms.</a:t>
            </a:r>
          </a:p>
          <a:p>
            <a:r>
              <a:rPr lang="en-US" sz="2000" dirty="0" smtClean="0"/>
              <a:t>Before rights and liberties could be safeguarded (protected), the language of the Bill of Rights had to be interpreted and applied in actual circumstances.</a:t>
            </a:r>
          </a:p>
          <a:p>
            <a:pPr marL="742950" lvl="2"/>
            <a:r>
              <a:rPr lang="en-US" sz="2000" dirty="0"/>
              <a:t>This is done by the Supreme Court </a:t>
            </a:r>
            <a:r>
              <a:rPr lang="en-US" sz="2000" dirty="0" smtClean="0"/>
              <a:t>and </a:t>
            </a:r>
            <a:r>
              <a:rPr lang="en-US" sz="2000" dirty="0"/>
              <a:t>its power of </a:t>
            </a:r>
            <a:r>
              <a:rPr lang="en-US" sz="2000" b="1" u="sng" dirty="0"/>
              <a:t>judicial review</a:t>
            </a:r>
            <a:r>
              <a:rPr lang="en-US" sz="2000" b="1" dirty="0"/>
              <a:t> </a:t>
            </a:r>
            <a:r>
              <a:rPr lang="en-US" sz="2000" dirty="0"/>
              <a:t>granted by the court case </a:t>
            </a:r>
            <a:r>
              <a:rPr lang="en-US" sz="2000" b="1" i="1" dirty="0"/>
              <a:t>Marbury v. </a:t>
            </a:r>
            <a:r>
              <a:rPr lang="en-US" sz="2000" b="1" i="1" dirty="0" smtClean="0"/>
              <a:t>Madison</a:t>
            </a:r>
            <a:r>
              <a:rPr lang="en-US" sz="2000" dirty="0" smtClean="0"/>
              <a:t>.</a:t>
            </a:r>
            <a:endParaRPr lang="en-US" sz="2000" b="1" i="1" dirty="0" smtClean="0"/>
          </a:p>
          <a:p>
            <a:r>
              <a:rPr lang="en-US" sz="2000" dirty="0" smtClean="0"/>
              <a:t>At first, in 1833, </a:t>
            </a:r>
            <a:r>
              <a:rPr lang="en-US" sz="2000" b="1" i="1" dirty="0" smtClean="0"/>
              <a:t>Barron v. Baltimore</a:t>
            </a:r>
            <a:r>
              <a:rPr lang="en-US" sz="2000" dirty="0" smtClean="0"/>
              <a:t> – the Court concluded that the Bill of Rights only applied to actions of  the National Government (Federal Government) and not the State governments.	</a:t>
            </a:r>
          </a:p>
          <a:p>
            <a:pPr lvl="1"/>
            <a:r>
              <a:rPr lang="en-US" sz="2000" dirty="0" smtClean="0"/>
              <a:t>Because of this, Courts could do little to stop the states from violating the rights of citizens.</a:t>
            </a:r>
          </a:p>
        </p:txBody>
      </p:sp>
    </p:spTree>
    <p:extLst>
      <p:ext uri="{BB962C8B-B14F-4D97-AF65-F5344CB8AC3E}">
        <p14:creationId xmlns:p14="http://schemas.microsoft.com/office/powerpoint/2010/main" val="1639320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10360027" cy="1456267"/>
          </a:xfrm>
        </p:spPr>
        <p:txBody>
          <a:bodyPr/>
          <a:lstStyle/>
          <a:p>
            <a:r>
              <a:rPr lang="en-US" dirty="0" smtClean="0"/>
              <a:t>Early Challenges in enforcing the Bill of Rights</a:t>
            </a:r>
            <a:endParaRPr lang="en-US" dirty="0"/>
          </a:p>
        </p:txBody>
      </p:sp>
      <p:sp>
        <p:nvSpPr>
          <p:cNvPr id="5" name="Content Placeholder 4"/>
          <p:cNvSpPr>
            <a:spLocks noGrp="1"/>
          </p:cNvSpPr>
          <p:nvPr>
            <p:ph sz="half" idx="1"/>
          </p:nvPr>
        </p:nvSpPr>
        <p:spPr>
          <a:xfrm>
            <a:off x="261257" y="2142067"/>
            <a:ext cx="5419879" cy="3649134"/>
          </a:xfrm>
        </p:spPr>
        <p:txBody>
          <a:bodyPr>
            <a:normAutofit/>
          </a:bodyPr>
          <a:lstStyle/>
          <a:p>
            <a:r>
              <a:rPr lang="en-US" sz="2000" dirty="0" smtClean="0"/>
              <a:t>After the Civil War, the 14</a:t>
            </a:r>
            <a:r>
              <a:rPr lang="en-US" sz="2000" baseline="30000" dirty="0" smtClean="0"/>
              <a:t>th</a:t>
            </a:r>
            <a:r>
              <a:rPr lang="en-US" sz="2000" dirty="0" smtClean="0"/>
              <a:t> Amendment was ratified in 1868.  This amendment would eventually extend the protection of the Bill of Rights to actions enacted by state governments.</a:t>
            </a:r>
          </a:p>
          <a:p>
            <a:r>
              <a:rPr lang="en-US" sz="2000" dirty="0" smtClean="0"/>
              <a:t>At first, the 14</a:t>
            </a:r>
            <a:r>
              <a:rPr lang="en-US" sz="2000" baseline="30000" dirty="0" smtClean="0"/>
              <a:t>th</a:t>
            </a:r>
            <a:r>
              <a:rPr lang="en-US" sz="2000" dirty="0" smtClean="0"/>
              <a:t> amendment was applied narrowly.</a:t>
            </a:r>
          </a:p>
          <a:p>
            <a:r>
              <a:rPr lang="en-US" sz="2000" b="1" i="1" dirty="0" err="1" smtClean="0"/>
              <a:t>Plessy</a:t>
            </a:r>
            <a:r>
              <a:rPr lang="en-US" sz="2000" b="1" i="1" dirty="0" smtClean="0"/>
              <a:t> v. Ferguson</a:t>
            </a:r>
            <a:r>
              <a:rPr lang="en-US" sz="2000" dirty="0" smtClean="0"/>
              <a:t> (1896) - racial segregation in the south did not violate the 14</a:t>
            </a:r>
            <a:r>
              <a:rPr lang="en-US" sz="2000" baseline="30000" dirty="0" smtClean="0"/>
              <a:t>th</a:t>
            </a:r>
            <a:r>
              <a:rPr lang="en-US" sz="2000" dirty="0" smtClean="0"/>
              <a:t> amendment’s </a:t>
            </a:r>
            <a:r>
              <a:rPr lang="en-US" sz="2000" b="1" i="1" dirty="0" smtClean="0">
                <a:solidFill>
                  <a:schemeClr val="accent6">
                    <a:lumMod val="60000"/>
                    <a:lumOff val="40000"/>
                  </a:schemeClr>
                </a:solidFill>
              </a:rPr>
              <a:t>Equal Protection Clause </a:t>
            </a:r>
            <a:r>
              <a:rPr lang="en-US" sz="2000" dirty="0" smtClean="0"/>
              <a:t>as long as “separate but equal” facilities were provided for all races</a:t>
            </a:r>
            <a:endParaRPr lang="en-US" sz="2000" dirty="0"/>
          </a:p>
        </p:txBody>
      </p:sp>
      <p:pic>
        <p:nvPicPr>
          <p:cNvPr id="2050" name="Picture 2" descr="http://hulshofschmidt.files.wordpress.com/2012/07/14am.jpg"/>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6127760" y="2270488"/>
            <a:ext cx="5653633" cy="3760364"/>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286805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docProps/app.xml><?xml version="1.0" encoding="utf-8"?>
<Properties xmlns="http://schemas.openxmlformats.org/officeDocument/2006/extended-properties" xmlns:vt="http://schemas.openxmlformats.org/officeDocument/2006/docPropsVTypes">
  <Template>Celestial</Template>
  <TotalTime>2078</TotalTime>
  <Words>4046</Words>
  <Application>Microsoft Office PowerPoint</Application>
  <PresentationFormat>Widescreen</PresentationFormat>
  <Paragraphs>244</Paragraphs>
  <Slides>45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Arial</vt:lpstr>
      <vt:lpstr>Calibri</vt:lpstr>
      <vt:lpstr>Calibri Light</vt:lpstr>
      <vt:lpstr>MinionPro-Regular</vt:lpstr>
      <vt:lpstr>Times New Roman</vt:lpstr>
      <vt:lpstr>Celestial</vt:lpstr>
      <vt:lpstr>Chapter 5: The bill of Rights and civil liberties</vt:lpstr>
      <vt:lpstr>FLORIDA Standards:</vt:lpstr>
      <vt:lpstr>PREVIEW</vt:lpstr>
      <vt:lpstr>5.1: Introduction</vt:lpstr>
      <vt:lpstr>Homework</vt:lpstr>
      <vt:lpstr>5.2: Defining and Protecting your rights and liberties </vt:lpstr>
      <vt:lpstr>Defining civil liberties and civil rights</vt:lpstr>
      <vt:lpstr>Early challenges in enforcing the bill of rights</vt:lpstr>
      <vt:lpstr>Early Challenges in enforcing the Bill of Rights</vt:lpstr>
      <vt:lpstr>New Hope in a new century</vt:lpstr>
      <vt:lpstr>New Hope in a new century </vt:lpstr>
      <vt:lpstr>Incorporation: applying the bill of rights to the states</vt:lpstr>
      <vt:lpstr>The role of the supreme court today</vt:lpstr>
      <vt:lpstr>PowerPoint Presentation</vt:lpstr>
      <vt:lpstr>PowerPoint Presentation</vt:lpstr>
      <vt:lpstr>Homework</vt:lpstr>
      <vt:lpstr>5.3: Your First Amendment rights</vt:lpstr>
      <vt:lpstr>FLORIDA Standards:</vt:lpstr>
      <vt:lpstr>Freedom of religion: the establishment clause</vt:lpstr>
      <vt:lpstr>Freedom of religion: the establishment clause</vt:lpstr>
      <vt:lpstr>Freedom of religion: the establishment clause</vt:lpstr>
      <vt:lpstr>Freedom of religion: the Free Exercise clause</vt:lpstr>
      <vt:lpstr>Freedom of speech</vt:lpstr>
      <vt:lpstr>Freedom of speech</vt:lpstr>
      <vt:lpstr>Freedom of speech</vt:lpstr>
      <vt:lpstr>Freedom of press</vt:lpstr>
      <vt:lpstr>Freedom of assembly and the right to petition</vt:lpstr>
      <vt:lpstr>5.4 - Protections Against Abuses of government Power</vt:lpstr>
      <vt:lpstr>FLORIDA Standards:</vt:lpstr>
      <vt:lpstr>The second amendment and the right to bear arms</vt:lpstr>
      <vt:lpstr>The second amendment and the right to bear arms</vt:lpstr>
      <vt:lpstr>The third and fourth amendment: protecting your home and person</vt:lpstr>
      <vt:lpstr>The third and fourth amendment: protecting your home and person</vt:lpstr>
      <vt:lpstr>The third and fourth amendment: protecting your home and person</vt:lpstr>
      <vt:lpstr>5.5- Your right in the legal system</vt:lpstr>
      <vt:lpstr>FLORIDA Standards:</vt:lpstr>
      <vt:lpstr>The fifth amendment: your rights when accused of a crime</vt:lpstr>
      <vt:lpstr>The fifth amendment: your rights when accused of a crime</vt:lpstr>
      <vt:lpstr>The sixth and the seventh amendment: your right to a fair trial</vt:lpstr>
      <vt:lpstr>The sixth and the seventh amendment: your right to a fair trial</vt:lpstr>
      <vt:lpstr>The eighth amendment: your protection from excessive bail and punishments</vt:lpstr>
      <vt:lpstr>5.6- Rights and powers of the states and the people </vt:lpstr>
      <vt:lpstr>FLORIDA Standards:</vt:lpstr>
      <vt:lpstr>The ninth amendment: your rights beyond those listed on the constitution </vt:lpstr>
      <vt:lpstr>The tenth amendment: powers reserved for the states and the people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 5- The bill of Rights and civil liberties</dc:title>
  <dc:creator>mgillette4@live.com</dc:creator>
  <cp:lastModifiedBy>Gillespie, Brittany</cp:lastModifiedBy>
  <cp:revision>98</cp:revision>
  <dcterms:created xsi:type="dcterms:W3CDTF">2014-10-08T23:45:10Z</dcterms:created>
  <dcterms:modified xsi:type="dcterms:W3CDTF">2015-10-28T13:57:48Z</dcterms:modified>
</cp:coreProperties>
</file>